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4"/>
  </p:notesMasterIdLst>
  <p:handoutMasterIdLst>
    <p:handoutMasterId r:id="rId35"/>
  </p:handoutMasterIdLst>
  <p:sldIdLst>
    <p:sldId id="782" r:id="rId2"/>
    <p:sldId id="783" r:id="rId3"/>
    <p:sldId id="1327" r:id="rId4"/>
    <p:sldId id="1380" r:id="rId5"/>
    <p:sldId id="1381" r:id="rId6"/>
    <p:sldId id="1382" r:id="rId7"/>
    <p:sldId id="1384" r:id="rId8"/>
    <p:sldId id="1385" r:id="rId9"/>
    <p:sldId id="1097" r:id="rId10"/>
    <p:sldId id="1289" r:id="rId11"/>
    <p:sldId id="1360" r:id="rId12"/>
    <p:sldId id="1311" r:id="rId13"/>
    <p:sldId id="1347" r:id="rId14"/>
    <p:sldId id="1388" r:id="rId15"/>
    <p:sldId id="1389" r:id="rId16"/>
    <p:sldId id="1376" r:id="rId17"/>
    <p:sldId id="1390" r:id="rId18"/>
    <p:sldId id="1313" r:id="rId19"/>
    <p:sldId id="1297" r:id="rId20"/>
    <p:sldId id="1315" r:id="rId21"/>
    <p:sldId id="1316" r:id="rId22"/>
    <p:sldId id="1322" r:id="rId23"/>
    <p:sldId id="1323" r:id="rId24"/>
    <p:sldId id="1391" r:id="rId25"/>
    <p:sldId id="1392" r:id="rId26"/>
    <p:sldId id="1393" r:id="rId27"/>
    <p:sldId id="1394" r:id="rId28"/>
    <p:sldId id="1395" r:id="rId29"/>
    <p:sldId id="1396" r:id="rId30"/>
    <p:sldId id="1397" r:id="rId31"/>
    <p:sldId id="1398" r:id="rId32"/>
    <p:sldId id="1399" r:id="rId33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9447"/>
    <a:srgbClr val="FFFF00"/>
    <a:srgbClr val="E0DCFC"/>
    <a:srgbClr val="FF0000"/>
    <a:srgbClr val="336600"/>
    <a:srgbClr val="339933"/>
    <a:srgbClr val="FFFFCC"/>
    <a:srgbClr val="2AD09D"/>
    <a:srgbClr val="FF9999"/>
    <a:srgbClr val="93B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1" autoAdjust="0"/>
    <p:restoredTop sz="99478" autoAdjust="0"/>
  </p:normalViewPr>
  <p:slideViewPr>
    <p:cSldViewPr>
      <p:cViewPr>
        <p:scale>
          <a:sx n="100" d="100"/>
          <a:sy n="100" d="100"/>
        </p:scale>
        <p:origin x="-492" y="-234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9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7.png"/><Relationship Id="rId10" Type="http://schemas.openxmlformats.org/officeDocument/2006/relationships/image" Target="../media/image43.png"/><Relationship Id="rId4" Type="http://schemas.openxmlformats.org/officeDocument/2006/relationships/image" Target="../media/image6.pn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3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47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2" Type="http://schemas.openxmlformats.org/officeDocument/2006/relationships/hyperlink" Target="https://cdata2.tsherpa.co.kr/tsherpa/MultiMedia/Flash/2020/curri/index.html?flashxmlnum=yoolim5078&amp;classa=A8-C1-31-MM-MM-04-03-05-0-0-0-0&amp;classno=MM_31_04/suh_0301_02_0005/suh_0301_02_0005_401_1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data2.tsherpa.co.kr/tsherpa/MultiMedia/Flash/2020/curri/index.html?flashxmlnum=yoolim5078&amp;classa=A8-C1-31-MM-MM-04-03-05-0-0-0-0&amp;classno=MM_31_04/suh_0301_02_0005/suh_0301_02_0005_401_1.html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e.tsherpa.co.kr/webdata/MultiMedia/Flash/2020/curri/index.html?flashxmlnum=youblue86&amp;classa=A8-C1-31-MM-MM-04-03-06-0-0-0-0&amp;classno=MM_31_04/suh_0301_02_0006/suh_0301_02_0006_401_1.html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5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58.png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5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11" Type="http://schemas.openxmlformats.org/officeDocument/2006/relationships/image" Target="../media/image63.png"/><Relationship Id="rId5" Type="http://schemas.openxmlformats.org/officeDocument/2006/relationships/image" Target="../media/image60.png"/><Relationship Id="rId10" Type="http://schemas.openxmlformats.org/officeDocument/2006/relationships/hyperlink" Target="https://cdata2.tsherpa.co.kr/tsherpa/MultiMedia/Flash/2020/curri/index.html?flashxmlnum=yoolim5078&amp;classa=A8-C1-31-MM-MM-04-03-05-0-0-0-0&amp;classno=MM_31_04/suh_0301_02_0005/suh_0301_02_0005_401_1.html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e.tsherpa.co.kr/webdata/MultiMedia/Flash/2020/curri/index.html?flashxmlnum=youblue86&amp;classa=A8-C1-31-MM-MM-04-03-06-0-0-0-0&amp;classno=MM_31_04/suh_0301_02_0006/suh_0301_02_0006_401_1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4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45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67449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2022.01.11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노유림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2022.01.21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2021.01.21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 및 수정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377009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529885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06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직사각형을 알아볼까요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suh_h_0301_02_0006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22650" y="2024844"/>
            <a:ext cx="5523342" cy="2875521"/>
            <a:chOff x="922650" y="2024844"/>
            <a:chExt cx="5523342" cy="2875521"/>
          </a:xfrm>
        </p:grpSpPr>
        <p:pic>
          <p:nvPicPr>
            <p:cNvPr id="3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650" y="2024844"/>
              <a:ext cx="5523342" cy="2875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922650" y="3068960"/>
              <a:ext cx="949050" cy="39928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분류 기준</a:t>
              </a:r>
              <a:endPara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1954056" y="3573016"/>
              <a:ext cx="784339" cy="29998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그렇다</a:t>
              </a:r>
              <a:endPara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4518736" y="3573016"/>
              <a:ext cx="1043955" cy="29998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그렇지 않다</a:t>
              </a:r>
              <a:endPara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8" name="Picture 3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1700" y="3151065"/>
              <a:ext cx="222195" cy="216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35432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사각</a:t>
            </a:r>
            <a:r>
              <a:rPr kumimoji="0" lang="ko-KR" altLang="en-US" sz="1800" dirty="0">
                <a:latin typeface="맑은 고딕" pitchFamily="50" charset="-127"/>
                <a:ea typeface="맑은 고딕" pitchFamily="50" charset="-127"/>
              </a:rPr>
              <a:t>형</a:t>
            </a: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을 어떻게 분류했는지 살펴봅시다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86748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5931646" y="10126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395524" y="129240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6363547" y="124324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5846811" y="129361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822359" y="124324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1" name="직사각형 40"/>
          <p:cNvSpPr/>
          <p:nvPr/>
        </p:nvSpPr>
        <p:spPr bwMode="auto">
          <a:xfrm>
            <a:off x="1619672" y="4974652"/>
            <a:ext cx="4071557" cy="40429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     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네 각이 모두 직각인 사각형인가요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?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866" y="5049180"/>
            <a:ext cx="290512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471403" y="49031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774381" y="213067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43"/>
          <p:cNvSpPr txBox="1"/>
          <p:nvPr/>
        </p:nvSpPr>
        <p:spPr>
          <a:xfrm>
            <a:off x="389042" y="1592796"/>
            <a:ext cx="6569003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분류 기준을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9" y="174342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7136" y="4797152"/>
            <a:ext cx="360000" cy="355000"/>
          </a:xfrm>
          <a:prstGeom prst="rect">
            <a:avLst/>
          </a:prstGeom>
        </p:spPr>
      </p:pic>
      <p:sp>
        <p:nvSpPr>
          <p:cNvPr id="61" name="타원 60"/>
          <p:cNvSpPr/>
          <p:nvPr/>
        </p:nvSpPr>
        <p:spPr>
          <a:xfrm>
            <a:off x="6642485" y="508684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53"/>
          <p:cNvSpPr txBox="1"/>
          <p:nvPr/>
        </p:nvSpPr>
        <p:spPr>
          <a:xfrm>
            <a:off x="1498748" y="2349460"/>
            <a:ext cx="208678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가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53"/>
          <p:cNvSpPr txBox="1"/>
          <p:nvPr/>
        </p:nvSpPr>
        <p:spPr>
          <a:xfrm>
            <a:off x="2164199" y="2407389"/>
            <a:ext cx="20867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나</a:t>
            </a:r>
          </a:p>
        </p:txBody>
      </p:sp>
      <p:sp>
        <p:nvSpPr>
          <p:cNvPr id="65" name="TextBox 53"/>
          <p:cNvSpPr txBox="1"/>
          <p:nvPr/>
        </p:nvSpPr>
        <p:spPr>
          <a:xfrm>
            <a:off x="3048128" y="2358985"/>
            <a:ext cx="208678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다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53"/>
          <p:cNvSpPr txBox="1"/>
          <p:nvPr/>
        </p:nvSpPr>
        <p:spPr>
          <a:xfrm>
            <a:off x="3887924" y="2318513"/>
            <a:ext cx="20867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라</a:t>
            </a:r>
          </a:p>
        </p:txBody>
      </p:sp>
      <p:sp>
        <p:nvSpPr>
          <p:cNvPr id="69" name="TextBox 53"/>
          <p:cNvSpPr txBox="1"/>
          <p:nvPr/>
        </p:nvSpPr>
        <p:spPr>
          <a:xfrm>
            <a:off x="4603171" y="2511756"/>
            <a:ext cx="20867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마</a:t>
            </a:r>
          </a:p>
        </p:txBody>
      </p:sp>
      <p:sp>
        <p:nvSpPr>
          <p:cNvPr id="70" name="TextBox 53"/>
          <p:cNvSpPr txBox="1"/>
          <p:nvPr/>
        </p:nvSpPr>
        <p:spPr>
          <a:xfrm>
            <a:off x="5148064" y="2404034"/>
            <a:ext cx="20867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바</a:t>
            </a:r>
          </a:p>
        </p:txBody>
      </p:sp>
      <p:sp>
        <p:nvSpPr>
          <p:cNvPr id="71" name="TextBox 53"/>
          <p:cNvSpPr txBox="1"/>
          <p:nvPr/>
        </p:nvSpPr>
        <p:spPr>
          <a:xfrm>
            <a:off x="5662797" y="2296312"/>
            <a:ext cx="20867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사</a:t>
            </a:r>
          </a:p>
        </p:txBody>
      </p:sp>
      <p:sp>
        <p:nvSpPr>
          <p:cNvPr id="72" name="TextBox 53"/>
          <p:cNvSpPr txBox="1"/>
          <p:nvPr/>
        </p:nvSpPr>
        <p:spPr>
          <a:xfrm>
            <a:off x="4075290" y="4221668"/>
            <a:ext cx="208678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가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53"/>
          <p:cNvSpPr txBox="1"/>
          <p:nvPr/>
        </p:nvSpPr>
        <p:spPr>
          <a:xfrm>
            <a:off x="1394409" y="4421825"/>
            <a:ext cx="208678" cy="2238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나</a:t>
            </a:r>
          </a:p>
        </p:txBody>
      </p:sp>
      <p:sp>
        <p:nvSpPr>
          <p:cNvPr id="74" name="TextBox 53"/>
          <p:cNvSpPr txBox="1"/>
          <p:nvPr/>
        </p:nvSpPr>
        <p:spPr>
          <a:xfrm>
            <a:off x="4855779" y="4396969"/>
            <a:ext cx="208678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다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53"/>
          <p:cNvSpPr txBox="1"/>
          <p:nvPr/>
        </p:nvSpPr>
        <p:spPr>
          <a:xfrm>
            <a:off x="2059860" y="4334907"/>
            <a:ext cx="20867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라</a:t>
            </a:r>
          </a:p>
        </p:txBody>
      </p:sp>
      <p:sp>
        <p:nvSpPr>
          <p:cNvPr id="76" name="TextBox 53"/>
          <p:cNvSpPr txBox="1"/>
          <p:nvPr/>
        </p:nvSpPr>
        <p:spPr>
          <a:xfrm>
            <a:off x="5796136" y="4370911"/>
            <a:ext cx="20867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마</a:t>
            </a:r>
          </a:p>
        </p:txBody>
      </p:sp>
      <p:sp>
        <p:nvSpPr>
          <p:cNvPr id="77" name="TextBox 53"/>
          <p:cNvSpPr txBox="1"/>
          <p:nvPr/>
        </p:nvSpPr>
        <p:spPr>
          <a:xfrm>
            <a:off x="2565301" y="4262899"/>
            <a:ext cx="20867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바</a:t>
            </a:r>
          </a:p>
        </p:txBody>
      </p:sp>
      <p:sp>
        <p:nvSpPr>
          <p:cNvPr id="78" name="TextBox 53"/>
          <p:cNvSpPr txBox="1"/>
          <p:nvPr/>
        </p:nvSpPr>
        <p:spPr>
          <a:xfrm>
            <a:off x="3104103" y="4332409"/>
            <a:ext cx="20867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사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2102879" y="3025050"/>
            <a:ext cx="4265206" cy="43755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927809" y="3151779"/>
            <a:ext cx="924841" cy="233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8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분류 기준</a:t>
            </a:r>
            <a:endParaRPr lang="ko-KR" altLang="en-US" sz="1800" spc="-1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1952699" y="3614224"/>
            <a:ext cx="782919" cy="2244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그렇다</a:t>
            </a:r>
            <a:endParaRPr lang="ko-KR" altLang="en-US" sz="1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4393621" y="3601399"/>
            <a:ext cx="1228969" cy="2501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8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그렇지 않다</a:t>
            </a:r>
            <a:endParaRPr lang="ko-KR" altLang="en-US" sz="1800" spc="-1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498476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2_5_3_01.sgv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\app\resource\contents\lesson02\ops\2\images\2_5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삽화 위에 텍스트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화살표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라인 박스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내 예 약물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86748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76365" y="1292403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6344388" y="123525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827652" y="129361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5796136" y="124324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89042" y="935432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>
                <a:latin typeface="맑은 고딕" pitchFamily="50" charset="-127"/>
                <a:ea typeface="맑은 고딕" pitchFamily="50" charset="-127"/>
              </a:rPr>
              <a:t>사</a:t>
            </a: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각형을 어떻게 분류했는지 살펴봅시다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1453548" y="4952496"/>
            <a:ext cx="4318977" cy="4207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직사각형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사직각형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900" b="1" i="0" u="none" strike="noStrike" cap="none" spc="-150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직각네개사각형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794" y="4860670"/>
            <a:ext cx="360000" cy="355000"/>
          </a:xfrm>
          <a:prstGeom prst="rect">
            <a:avLst/>
          </a:prstGeom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184" y="5047320"/>
            <a:ext cx="290512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6615722" y="50924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3"/>
          <p:cNvSpPr txBox="1"/>
          <p:nvPr/>
        </p:nvSpPr>
        <p:spPr>
          <a:xfrm>
            <a:off x="389042" y="1592796"/>
            <a:ext cx="6569003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그렇다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로 분류한 도형의 이름을 지어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9" y="174342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타원 81"/>
          <p:cNvSpPr/>
          <p:nvPr/>
        </p:nvSpPr>
        <p:spPr>
          <a:xfrm>
            <a:off x="1335410" y="489245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922650" y="2024844"/>
            <a:ext cx="5523342" cy="2875521"/>
            <a:chOff x="922650" y="2024844"/>
            <a:chExt cx="5523342" cy="2875521"/>
          </a:xfrm>
        </p:grpSpPr>
        <p:pic>
          <p:nvPicPr>
            <p:cNvPr id="51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650" y="2024844"/>
              <a:ext cx="5523342" cy="2875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3" name="모서리가 둥근 직사각형 52"/>
            <p:cNvSpPr/>
            <p:nvPr/>
          </p:nvSpPr>
          <p:spPr>
            <a:xfrm>
              <a:off x="922650" y="3068960"/>
              <a:ext cx="949050" cy="39928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분류 기준</a:t>
              </a:r>
              <a:endPara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1954056" y="3573016"/>
              <a:ext cx="784339" cy="29998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그렇다</a:t>
              </a:r>
              <a:endPara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4518736" y="3573016"/>
              <a:ext cx="1043955" cy="29998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그렇지 않다</a:t>
              </a:r>
              <a:endPara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3" name="Picture 3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1700" y="3151065"/>
              <a:ext cx="222195" cy="216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4" name="TextBox 53"/>
          <p:cNvSpPr txBox="1"/>
          <p:nvPr/>
        </p:nvSpPr>
        <p:spPr>
          <a:xfrm>
            <a:off x="1498748" y="2349460"/>
            <a:ext cx="208678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가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53"/>
          <p:cNvSpPr txBox="1"/>
          <p:nvPr/>
        </p:nvSpPr>
        <p:spPr>
          <a:xfrm>
            <a:off x="2164199" y="2407389"/>
            <a:ext cx="20867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나</a:t>
            </a:r>
          </a:p>
        </p:txBody>
      </p:sp>
      <p:sp>
        <p:nvSpPr>
          <p:cNvPr id="85" name="TextBox 53"/>
          <p:cNvSpPr txBox="1"/>
          <p:nvPr/>
        </p:nvSpPr>
        <p:spPr>
          <a:xfrm>
            <a:off x="3048128" y="2358985"/>
            <a:ext cx="208678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다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TextBox 53"/>
          <p:cNvSpPr txBox="1"/>
          <p:nvPr/>
        </p:nvSpPr>
        <p:spPr>
          <a:xfrm>
            <a:off x="3887924" y="2318513"/>
            <a:ext cx="20867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라</a:t>
            </a:r>
          </a:p>
        </p:txBody>
      </p:sp>
      <p:sp>
        <p:nvSpPr>
          <p:cNvPr id="87" name="TextBox 53"/>
          <p:cNvSpPr txBox="1"/>
          <p:nvPr/>
        </p:nvSpPr>
        <p:spPr>
          <a:xfrm>
            <a:off x="4603171" y="2511756"/>
            <a:ext cx="20867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마</a:t>
            </a:r>
          </a:p>
        </p:txBody>
      </p:sp>
      <p:sp>
        <p:nvSpPr>
          <p:cNvPr id="88" name="TextBox 53"/>
          <p:cNvSpPr txBox="1"/>
          <p:nvPr/>
        </p:nvSpPr>
        <p:spPr>
          <a:xfrm>
            <a:off x="5148064" y="2404034"/>
            <a:ext cx="20867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바</a:t>
            </a:r>
          </a:p>
        </p:txBody>
      </p:sp>
      <p:sp>
        <p:nvSpPr>
          <p:cNvPr id="89" name="TextBox 53"/>
          <p:cNvSpPr txBox="1"/>
          <p:nvPr/>
        </p:nvSpPr>
        <p:spPr>
          <a:xfrm>
            <a:off x="5662797" y="2296312"/>
            <a:ext cx="20867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사</a:t>
            </a:r>
          </a:p>
        </p:txBody>
      </p:sp>
      <p:sp>
        <p:nvSpPr>
          <p:cNvPr id="90" name="TextBox 53"/>
          <p:cNvSpPr txBox="1"/>
          <p:nvPr/>
        </p:nvSpPr>
        <p:spPr>
          <a:xfrm>
            <a:off x="4075290" y="4221668"/>
            <a:ext cx="208678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가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53"/>
          <p:cNvSpPr txBox="1"/>
          <p:nvPr/>
        </p:nvSpPr>
        <p:spPr>
          <a:xfrm>
            <a:off x="1394409" y="4421825"/>
            <a:ext cx="208678" cy="2238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나</a:t>
            </a:r>
          </a:p>
        </p:txBody>
      </p:sp>
      <p:sp>
        <p:nvSpPr>
          <p:cNvPr id="92" name="TextBox 53"/>
          <p:cNvSpPr txBox="1"/>
          <p:nvPr/>
        </p:nvSpPr>
        <p:spPr>
          <a:xfrm>
            <a:off x="4855779" y="4396969"/>
            <a:ext cx="208678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다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TextBox 53"/>
          <p:cNvSpPr txBox="1"/>
          <p:nvPr/>
        </p:nvSpPr>
        <p:spPr>
          <a:xfrm>
            <a:off x="2059860" y="4334907"/>
            <a:ext cx="20867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라</a:t>
            </a:r>
          </a:p>
        </p:txBody>
      </p:sp>
      <p:sp>
        <p:nvSpPr>
          <p:cNvPr id="94" name="TextBox 53"/>
          <p:cNvSpPr txBox="1"/>
          <p:nvPr/>
        </p:nvSpPr>
        <p:spPr>
          <a:xfrm>
            <a:off x="5796136" y="4370911"/>
            <a:ext cx="20867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마</a:t>
            </a:r>
          </a:p>
        </p:txBody>
      </p:sp>
      <p:sp>
        <p:nvSpPr>
          <p:cNvPr id="95" name="TextBox 53"/>
          <p:cNvSpPr txBox="1"/>
          <p:nvPr/>
        </p:nvSpPr>
        <p:spPr>
          <a:xfrm>
            <a:off x="2565301" y="4262899"/>
            <a:ext cx="20867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바</a:t>
            </a:r>
          </a:p>
        </p:txBody>
      </p:sp>
      <p:sp>
        <p:nvSpPr>
          <p:cNvPr id="96" name="TextBox 53"/>
          <p:cNvSpPr txBox="1"/>
          <p:nvPr/>
        </p:nvSpPr>
        <p:spPr>
          <a:xfrm>
            <a:off x="3104103" y="4332409"/>
            <a:ext cx="20867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사</a:t>
            </a:r>
          </a:p>
        </p:txBody>
      </p:sp>
      <p:sp>
        <p:nvSpPr>
          <p:cNvPr id="97" name="모서리가 둥근 직사각형 96"/>
          <p:cNvSpPr/>
          <p:nvPr/>
        </p:nvSpPr>
        <p:spPr>
          <a:xfrm>
            <a:off x="2102879" y="3025050"/>
            <a:ext cx="4265206" cy="43755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모서리가 둥근 직사각형 97"/>
          <p:cNvSpPr/>
          <p:nvPr/>
        </p:nvSpPr>
        <p:spPr>
          <a:xfrm>
            <a:off x="927809" y="3151779"/>
            <a:ext cx="924841" cy="233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8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분류 기준</a:t>
            </a:r>
            <a:endParaRPr lang="ko-KR" altLang="en-US" sz="1800" spc="-1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1952699" y="3614224"/>
            <a:ext cx="782919" cy="2244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그렇다</a:t>
            </a:r>
            <a:endParaRPr lang="ko-KR" altLang="en-US" sz="1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393621" y="3601399"/>
            <a:ext cx="1228969" cy="2501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8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그렇지 않다</a:t>
            </a:r>
            <a:endParaRPr lang="ko-KR" altLang="en-US" sz="1800" spc="-1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1" name="직사각형 21"/>
          <p:cNvSpPr>
            <a:spLocks noChangeArrowheads="1"/>
          </p:cNvSpPr>
          <p:nvPr/>
        </p:nvSpPr>
        <p:spPr bwMode="auto">
          <a:xfrm>
            <a:off x="7010495" y="11331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내 예 약물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1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0204" y="1662708"/>
            <a:ext cx="6801328" cy="3812996"/>
          </a:xfrm>
          <a:prstGeom prst="rect">
            <a:avLst/>
          </a:prstGeom>
          <a:solidFill>
            <a:srgbClr val="336600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1785972"/>
            <a:ext cx="6516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네 각이 모두 직각인 사각형을              이라고 합니다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32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개념 정리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학습창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별도 박스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내 텍스트 색상은 빨간색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 bwMode="auto">
          <a:xfrm>
            <a:off x="3799078" y="1798348"/>
            <a:ext cx="1204970" cy="3651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0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직사각형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-17851" y="15166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162738" y="1484784"/>
            <a:ext cx="628596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#2~4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292" y="2189615"/>
            <a:ext cx="709870" cy="28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48" y="1570095"/>
            <a:ext cx="360000" cy="355000"/>
          </a:xfrm>
          <a:prstGeom prst="rect">
            <a:avLst/>
          </a:prstGeom>
        </p:spPr>
      </p:pic>
      <p:sp>
        <p:nvSpPr>
          <p:cNvPr id="49" name="타원 48"/>
          <p:cNvSpPr/>
          <p:nvPr/>
        </p:nvSpPr>
        <p:spPr>
          <a:xfrm>
            <a:off x="6563714" y="51603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9042" y="935432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>
                <a:latin typeface="맑은 고딕" pitchFamily="50" charset="-127"/>
                <a:ea typeface="맑은 고딕" pitchFamily="50" charset="-127"/>
              </a:rPr>
              <a:t>사</a:t>
            </a: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각형을 어떻게 분류했는지 살펴봅시다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868" y="2855422"/>
            <a:ext cx="2848336" cy="2304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224157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2_5_4_01.sgv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\app\resource\contents\lesson02\ops\2\images\2_5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86748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39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65312" y="894493"/>
            <a:ext cx="6918956" cy="515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939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소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노란색 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노란색 반짝거리는 이벤트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해당 부분을 마우스로 드래그하면 선 긋기 기능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기능과 동일함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2_5_05.html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\app\resource\contents\lesson02\ops\2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예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보기 버튼을 클릭하면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답안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다시하기로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예시 답안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44724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906181"/>
              </p:ext>
            </p:extLst>
          </p:nvPr>
        </p:nvGraphicFramePr>
        <p:xfrm>
          <a:off x="115384" y="6129300"/>
          <a:ext cx="6688864" cy="6096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paper_yellow.sgv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38.Jpg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9042" y="944724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직사각형을 완성해 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3276740" y="980728"/>
            <a:ext cx="1088986" cy="254406"/>
            <a:chOff x="5253415" y="2035940"/>
            <a:chExt cx="905562" cy="307902"/>
          </a:xfrm>
        </p:grpSpPr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5" y="2035940"/>
              <a:ext cx="905562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" name="TextBox 43"/>
            <p:cNvSpPr txBox="1"/>
            <p:nvPr/>
          </p:nvSpPr>
          <p:spPr>
            <a:xfrm>
              <a:off x="5441709" y="2089690"/>
              <a:ext cx="602447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삼각자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자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2" name="타원 81"/>
          <p:cNvSpPr/>
          <p:nvPr/>
        </p:nvSpPr>
        <p:spPr>
          <a:xfrm>
            <a:off x="4218528" y="9193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932" y="5295839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079" y="5363029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640" y="5295839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83005" y="5349708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30830" y="5352615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타원 69"/>
          <p:cNvSpPr/>
          <p:nvPr/>
        </p:nvSpPr>
        <p:spPr>
          <a:xfrm>
            <a:off x="2268538" y="518849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="" xmlns:a16="http://schemas.microsoft.com/office/drawing/2014/main" id="{7747FD6F-C544-4BC9-B5F0-A2437BD739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665" y="5232663"/>
            <a:ext cx="1080000" cy="33962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90" y="5625244"/>
            <a:ext cx="1080000" cy="339623"/>
          </a:xfrm>
          <a:prstGeom prst="rect">
            <a:avLst/>
          </a:prstGeom>
        </p:spPr>
      </p:pic>
      <p:sp>
        <p:nvSpPr>
          <p:cNvPr id="73" name="타원 72"/>
          <p:cNvSpPr/>
          <p:nvPr/>
        </p:nvSpPr>
        <p:spPr>
          <a:xfrm>
            <a:off x="5741696" y="49545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5148064" y="1507527"/>
            <a:ext cx="1791756" cy="193281"/>
            <a:chOff x="4421577" y="2197504"/>
            <a:chExt cx="1588177" cy="190309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4421577" y="2197504"/>
              <a:ext cx="1588177" cy="190309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노란색 부분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4446006" y="2230945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64" name="타원 63"/>
          <p:cNvSpPr/>
          <p:nvPr/>
        </p:nvSpPr>
        <p:spPr>
          <a:xfrm>
            <a:off x="4996179" y="13407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807" y="2276872"/>
            <a:ext cx="2355029" cy="236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모서리가 둥근 직사각형 67"/>
          <p:cNvSpPr/>
          <p:nvPr/>
        </p:nvSpPr>
        <p:spPr>
          <a:xfrm>
            <a:off x="1977130" y="1996391"/>
            <a:ext cx="3134930" cy="2958114"/>
          </a:xfrm>
          <a:prstGeom prst="roundRect">
            <a:avLst>
              <a:gd name="adj" fmla="val 6968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1977130" y="185033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920268"/>
            <a:ext cx="1609725" cy="162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94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976" y="2311139"/>
            <a:ext cx="2474493" cy="22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30606" y="533131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802" y="538063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60" y="53134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73850" y="537022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11772" y="5383235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노란색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반짝거리는 이벤트 있음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해당 부분을 마우스로 드래그하면 선 긋기 기능 있음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 기능과 동일함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2_5_05.html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\app\resource\contents\lesson02\ops\2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예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보기 버튼을 클릭하면 예시 답안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다시하기로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예시 답안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graphicFrame>
        <p:nvGraphicFramePr>
          <p:cNvPr id="5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591035"/>
              </p:ext>
            </p:extLst>
          </p:nvPr>
        </p:nvGraphicFramePr>
        <p:xfrm>
          <a:off x="115384" y="6129300"/>
          <a:ext cx="6688864" cy="6096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paper_purple.sgv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38.Jpg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65312" y="894493"/>
            <a:ext cx="6918956" cy="515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44724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389042" y="944724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직사각형을 완성해 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3276740" y="980728"/>
            <a:ext cx="1088986" cy="254406"/>
            <a:chOff x="5253415" y="2035940"/>
            <a:chExt cx="905562" cy="307902"/>
          </a:xfrm>
        </p:grpSpPr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5" y="2035940"/>
              <a:ext cx="905562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TextBox 43"/>
            <p:cNvSpPr txBox="1"/>
            <p:nvPr/>
          </p:nvSpPr>
          <p:spPr>
            <a:xfrm>
              <a:off x="5441709" y="2089690"/>
              <a:ext cx="602447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삼각자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자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148064" y="1507527"/>
            <a:ext cx="1791756" cy="193281"/>
            <a:chOff x="4421577" y="2197504"/>
            <a:chExt cx="1588177" cy="190309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4421577" y="2197504"/>
              <a:ext cx="1588177" cy="190309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노란색 부분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4446006" y="2230945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46" name="모서리가 둥근 직사각형 45"/>
          <p:cNvSpPr/>
          <p:nvPr/>
        </p:nvSpPr>
        <p:spPr>
          <a:xfrm>
            <a:off x="1977130" y="1996391"/>
            <a:ext cx="3134930" cy="2958114"/>
          </a:xfrm>
          <a:prstGeom prst="roundRect">
            <a:avLst>
              <a:gd name="adj" fmla="val 6968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977130" y="185033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="" xmlns:a16="http://schemas.microsoft.com/office/drawing/2014/main" id="{7747FD6F-C544-4BC9-B5F0-A2437BD739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665" y="5232663"/>
            <a:ext cx="1080000" cy="339623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90" y="5625244"/>
            <a:ext cx="1080000" cy="339623"/>
          </a:xfrm>
          <a:prstGeom prst="rect">
            <a:avLst/>
          </a:prstGeom>
        </p:spPr>
      </p:pic>
      <p:sp>
        <p:nvSpPr>
          <p:cNvPr id="62" name="타원 61"/>
          <p:cNvSpPr/>
          <p:nvPr/>
        </p:nvSpPr>
        <p:spPr>
          <a:xfrm>
            <a:off x="5741696" y="49545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122" y="3679795"/>
            <a:ext cx="1911531" cy="1850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071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756" y="2332856"/>
            <a:ext cx="2449011" cy="22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21308" y="5276112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38973" y="5287700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340" y="533638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075" y="533746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121" y="5342662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219142"/>
              </p:ext>
            </p:extLst>
          </p:nvPr>
        </p:nvGraphicFramePr>
        <p:xfrm>
          <a:off x="115384" y="6129300"/>
          <a:ext cx="6688864" cy="6096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paper_mint.sgv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39.jpg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65312" y="894493"/>
            <a:ext cx="6918956" cy="515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44724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389042" y="944724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직사각형을 완성해 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3276740" y="980728"/>
            <a:ext cx="1088986" cy="254406"/>
            <a:chOff x="5253415" y="2035940"/>
            <a:chExt cx="905562" cy="307902"/>
          </a:xfrm>
        </p:grpSpPr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5" y="2035940"/>
              <a:ext cx="905562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TextBox 43"/>
            <p:cNvSpPr txBox="1"/>
            <p:nvPr/>
          </p:nvSpPr>
          <p:spPr>
            <a:xfrm>
              <a:off x="5441709" y="2089690"/>
              <a:ext cx="602447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삼각자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자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노란색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반짝거리는 이벤트 있음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해당 부분을 마우스로 드래그하면 선 긋기 기능 있음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 기능과 동일함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2_5_05.html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\app\resource\contents\lesson02\ops\2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예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보기 버튼을 클릭하면 예시 답안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다시하기로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예시 답안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5148064" y="1507527"/>
            <a:ext cx="1791756" cy="193281"/>
            <a:chOff x="4421577" y="2197504"/>
            <a:chExt cx="1588177" cy="190309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4421577" y="2197504"/>
              <a:ext cx="1588177" cy="190309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노란색 부분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4446006" y="2230945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1977130" y="1996391"/>
            <a:ext cx="3134930" cy="2958114"/>
          </a:xfrm>
          <a:prstGeom prst="roundRect">
            <a:avLst>
              <a:gd name="adj" fmla="val 6968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977130" y="185033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="" xmlns:a16="http://schemas.microsoft.com/office/drawing/2014/main" id="{7747FD6F-C544-4BC9-B5F0-A2437BD739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665" y="5232663"/>
            <a:ext cx="1080000" cy="339623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90" y="5625244"/>
            <a:ext cx="1080000" cy="339623"/>
          </a:xfrm>
          <a:prstGeom prst="rect">
            <a:avLst/>
          </a:prstGeom>
        </p:spPr>
      </p:pic>
      <p:sp>
        <p:nvSpPr>
          <p:cNvPr id="69" name="타원 68"/>
          <p:cNvSpPr/>
          <p:nvPr/>
        </p:nvSpPr>
        <p:spPr>
          <a:xfrm>
            <a:off x="5741696" y="49545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075" y="3707853"/>
            <a:ext cx="1910117" cy="1849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071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65312" y="894493"/>
            <a:ext cx="6918956" cy="482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44724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89042" y="944724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 여러 가지 직사각형을 만들어 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579520" y="1014354"/>
            <a:ext cx="892183" cy="254406"/>
            <a:chOff x="5253413" y="2035940"/>
            <a:chExt cx="868173" cy="307902"/>
          </a:xfrm>
        </p:grpSpPr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868173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" name="TextBox 43"/>
            <p:cNvSpPr txBox="1"/>
            <p:nvPr/>
          </p:nvSpPr>
          <p:spPr>
            <a:xfrm>
              <a:off x="5429164" y="2082393"/>
              <a:ext cx="679875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err="1" smtClean="0">
                  <a:latin typeface="맑은 고딕" pitchFamily="50" charset="-127"/>
                  <a:ea typeface="맑은 고딕" pitchFamily="50" charset="-127"/>
                </a:rPr>
                <a:t>칠교판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약물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70125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2_5_6_01.png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\app\resource\contents\lesson02\ops\2\images\2_5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471706" y="52371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6335405" y="9447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6"/>
          <a:stretch/>
        </p:blipFill>
        <p:spPr bwMode="auto">
          <a:xfrm>
            <a:off x="467544" y="2024844"/>
            <a:ext cx="6019380" cy="2739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2627784" y="5263731"/>
            <a:ext cx="1800828" cy="289505"/>
            <a:chOff x="319554" y="1245924"/>
            <a:chExt cx="2636592" cy="423864"/>
          </a:xfrm>
        </p:grpSpPr>
        <p:pic>
          <p:nvPicPr>
            <p:cNvPr id="61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1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1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5" name="타원 64"/>
          <p:cNvSpPr/>
          <p:nvPr/>
        </p:nvSpPr>
        <p:spPr>
          <a:xfrm>
            <a:off x="2372361" y="509536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46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65312" y="894493"/>
            <a:ext cx="6918956" cy="482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44724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965017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Tangram.png  /  tangram_1~7.sgv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9042" y="944724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 여러 가지 직사각형을 만들어 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2630756" y="5274464"/>
            <a:ext cx="1820345" cy="296010"/>
            <a:chOff x="290979" y="2009759"/>
            <a:chExt cx="2665167" cy="433388"/>
          </a:xfrm>
        </p:grpSpPr>
        <p:pic>
          <p:nvPicPr>
            <p:cNvPr id="44" name="Picture 1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0" name="Picture 1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2" name="그룹 31"/>
          <p:cNvGrpSpPr/>
          <p:nvPr/>
        </p:nvGrpSpPr>
        <p:grpSpPr>
          <a:xfrm>
            <a:off x="5222874" y="1468198"/>
            <a:ext cx="1678368" cy="227347"/>
            <a:chOff x="4272693" y="2197503"/>
            <a:chExt cx="1678368" cy="227347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4272693" y="2197503"/>
              <a:ext cx="1678368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900" b="1" dirty="0" err="1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칠교판</a:t>
              </a:r>
              <a:r>
                <a:rPr lang="ko-KR" altLang="en-US" sz="900" dirty="0" err="1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드래그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4305895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5074604" y="130476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61" y="2187491"/>
            <a:ext cx="2414588" cy="2483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모서리가 둥근 직사각형 40"/>
          <p:cNvSpPr/>
          <p:nvPr/>
        </p:nvSpPr>
        <p:spPr>
          <a:xfrm>
            <a:off x="2793906" y="2312876"/>
            <a:ext cx="4010231" cy="226114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2793906" y="220328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067" y="2403550"/>
            <a:ext cx="290512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249731"/>
            <a:ext cx="1709113" cy="979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타원 63"/>
          <p:cNvSpPr/>
          <p:nvPr/>
        </p:nvSpPr>
        <p:spPr>
          <a:xfrm>
            <a:off x="-508" y="211144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24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칠교판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칠교판의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조각을 드래그하여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에 직각삼각형 만들기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 기능과 동일함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2_5_06.html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app\resource\contents\lesson02\ops\2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예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‘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보기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 보임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보기 버튼을 클릭하면 예시 답안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다시하기로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토글됨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5579520" y="1014354"/>
            <a:ext cx="892183" cy="254406"/>
            <a:chOff x="5253413" y="2035940"/>
            <a:chExt cx="868173" cy="307902"/>
          </a:xfrm>
        </p:grpSpPr>
        <p:pic>
          <p:nvPicPr>
            <p:cNvPr id="43" name="Picture 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868173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6" name="TextBox 43"/>
            <p:cNvSpPr txBox="1"/>
            <p:nvPr/>
          </p:nvSpPr>
          <p:spPr>
            <a:xfrm>
              <a:off x="5429164" y="2082393"/>
              <a:ext cx="679875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err="1" smtClean="0">
                  <a:latin typeface="맑은 고딕" pitchFamily="50" charset="-127"/>
                  <a:ea typeface="맑은 고딕" pitchFamily="50" charset="-127"/>
                </a:rPr>
                <a:t>칠교판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="" xmlns:a16="http://schemas.microsoft.com/office/drawing/2014/main" id="{7747FD6F-C544-4BC9-B5F0-A2437BD739E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665" y="5232663"/>
            <a:ext cx="1080000" cy="33962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90" y="5625244"/>
            <a:ext cx="1080000" cy="339623"/>
          </a:xfrm>
          <a:prstGeom prst="rect">
            <a:avLst/>
          </a:prstGeom>
        </p:spPr>
      </p:pic>
      <p:sp>
        <p:nvSpPr>
          <p:cNvPr id="51" name="타원 50"/>
          <p:cNvSpPr/>
          <p:nvPr/>
        </p:nvSpPr>
        <p:spPr>
          <a:xfrm>
            <a:off x="5741696" y="49545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3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직사각형을 찾아 표시해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혼자서도 척척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아이콘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버튼을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파란색 정답 직사각형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 파란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정답선은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586207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2_5_8_01.png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\app\resource\contents\lesson02\ops\2\images\2_5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4834" y="748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6" y="1988840"/>
            <a:ext cx="6717355" cy="28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타원 43"/>
          <p:cNvSpPr/>
          <p:nvPr/>
        </p:nvSpPr>
        <p:spPr>
          <a:xfrm>
            <a:off x="5670122" y="506650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5" y="1010920"/>
            <a:ext cx="482298" cy="3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268" y="3358309"/>
            <a:ext cx="2445668" cy="967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24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9042" y="1568115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직사각형 알아보기 </a:t>
            </a:r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5" name="타원 54"/>
          <p:cNvSpPr/>
          <p:nvPr/>
        </p:nvSpPr>
        <p:spPr>
          <a:xfrm>
            <a:off x="6470677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43708" y="2180183"/>
            <a:ext cx="458218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네 각이 모두 직각인 사각형</a:t>
            </a:r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39" y="230558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 bwMode="auto">
          <a:xfrm>
            <a:off x="620036" y="2199774"/>
            <a:ext cx="1311509" cy="3651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rPr>
              <a:t>직사각형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545" y="1950589"/>
            <a:ext cx="360000" cy="355000"/>
          </a:xfrm>
          <a:prstGeom prst="rect">
            <a:avLst/>
          </a:prstGeom>
        </p:spPr>
      </p:pic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868" y="2708920"/>
            <a:ext cx="2848336" cy="2304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836189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2_5_4_01.sgv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\app\resource\contents\lesson02\ops\2\images\2_5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821782"/>
              </p:ext>
            </p:extLst>
          </p:nvPr>
        </p:nvGraphicFramePr>
        <p:xfrm>
          <a:off x="179388" y="677323"/>
          <a:ext cx="8774172" cy="5223660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43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사각형 로봇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34~35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그림에 이용한 사각형의 같은 점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34~35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사각형을 어떻게 분류했는지 살펴보기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34~35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직사각형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34~35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직사각형 완성하기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34~35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칠교판으로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여러 가지 직사각형 만들기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34~35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16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34~35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suh_h_0301_02_0004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8393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122402" y="3032956"/>
            <a:ext cx="313996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정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사각형을 알아볼까요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668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14841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91276" y="1485945"/>
            <a:ext cx="1640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u="sng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44~45</a:t>
            </a:r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050" b="1" u="sng" dirty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lang="ko-KR" altLang="en-US" sz="1050" b="1" u="sng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익힘 </a:t>
            </a:r>
            <a:r>
              <a:rPr lang="en-US" altLang="ko-KR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36~37</a:t>
            </a:r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ko-KR" altLang="en-US" sz="1050" b="1" u="sng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에이포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(A4)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용지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가위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삼각자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88740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862146"/>
            <a:ext cx="6917020" cy="47270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5683871" y="49727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5259538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4600" y="4303834"/>
            <a:ext cx="597427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두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세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네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각이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모두             인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사각형을 직사각형이라고 합니다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3"/>
          <p:cNvSpPr txBox="1"/>
          <p:nvPr/>
        </p:nvSpPr>
        <p:spPr>
          <a:xfrm>
            <a:off x="611560" y="1604119"/>
            <a:ext cx="611088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알맞은 말에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     표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하고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안에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알맞은 말을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98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/>
          <p:cNvSpPr/>
          <p:nvPr/>
        </p:nvSpPr>
        <p:spPr>
          <a:xfrm>
            <a:off x="277313" y="50811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순서도: 대체 처리 42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50009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 bwMode="auto">
          <a:xfrm>
            <a:off x="3047499" y="4376830"/>
            <a:ext cx="906968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직각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44" y="4171380"/>
            <a:ext cx="360000" cy="355000"/>
          </a:xfrm>
          <a:prstGeom prst="rect">
            <a:avLst/>
          </a:prstGeom>
        </p:spPr>
      </p:pic>
      <p:sp>
        <p:nvSpPr>
          <p:cNvPr id="41" name="타원 40"/>
          <p:cNvSpPr/>
          <p:nvPr/>
        </p:nvSpPr>
        <p:spPr>
          <a:xfrm>
            <a:off x="5631404" y="49939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Picture 3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965" y="1577160"/>
            <a:ext cx="387795" cy="375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6" name="Picture 35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5417" y1="11828" x2="11458" y2="37634"/>
                        <a14:foregroundMark x1="11458" y1="44086" x2="15625" y2="67742"/>
                        <a14:foregroundMark x1="17708" y1="73118" x2="36458" y2="86022"/>
                        <a14:foregroundMark x1="37500" y1="86022" x2="70833" y2="83871"/>
                        <a14:foregroundMark x1="75000" y1="81720" x2="87500" y2="50538"/>
                        <a14:foregroundMark x1="86458" y1="51613" x2="80208" y2="17204"/>
                        <a14:foregroundMark x1="78125" y1="19355" x2="59375" y2="9677"/>
                        <a14:backgroundMark x1="39583" y1="24731" x2="31250" y2="451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44" y="4330756"/>
            <a:ext cx="472031" cy="457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05665008" descr="EMB000032ec6e7c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590" y="2378303"/>
            <a:ext cx="2490430" cy="184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10" y="1638240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564046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2_5_4_01.sgv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\app\resource\contents\lesson02\ops\2\images\2_5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4" name="타원 53"/>
          <p:cNvSpPr/>
          <p:nvPr/>
        </p:nvSpPr>
        <p:spPr>
          <a:xfrm>
            <a:off x="503548" y="41933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1025653" y="4438417"/>
            <a:ext cx="241955" cy="241955"/>
            <a:chOff x="6249485" y="2814376"/>
            <a:chExt cx="304024" cy="304024"/>
          </a:xfrm>
        </p:grpSpPr>
        <p:cxnSp>
          <p:nvCxnSpPr>
            <p:cNvPr id="59" name="직선 연결선 58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/>
          <p:cNvGrpSpPr/>
          <p:nvPr/>
        </p:nvGrpSpPr>
        <p:grpSpPr>
          <a:xfrm>
            <a:off x="742622" y="4453757"/>
            <a:ext cx="241955" cy="241955"/>
            <a:chOff x="6249485" y="2814376"/>
            <a:chExt cx="304024" cy="304024"/>
          </a:xfrm>
        </p:grpSpPr>
        <p:cxnSp>
          <p:nvCxnSpPr>
            <p:cNvPr id="77" name="직선 연결선 76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타원 54"/>
          <p:cNvSpPr/>
          <p:nvPr/>
        </p:nvSpPr>
        <p:spPr>
          <a:xfrm>
            <a:off x="2189642" y="14385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018371" y="1092168"/>
            <a:ext cx="212562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_6</a:t>
            </a:r>
            <a:r>
              <a:rPr lang="ko-KR" altLang="en-US" sz="10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정오답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옳은 것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O, X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O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효과음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X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효과음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기존 저작물 기능 참고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https://cdata2.tsherpa.co.kr/tsherpa/MultiMedia/Flash/2020/curri/index.html?flashxmlnum=jmp1130&amp;classa=A8-C1-31-MM-MM-04-03-02-0-0-0-0&amp;classno=MM_31_04/suh_0301_02_0002/suh_0301_02_0002_401_1.html</a:t>
            </a:r>
          </a:p>
          <a:p>
            <a:pPr marL="228600" indent="-228600" algn="just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93" name="그룹 92"/>
          <p:cNvGrpSpPr/>
          <p:nvPr/>
        </p:nvGrpSpPr>
        <p:grpSpPr>
          <a:xfrm>
            <a:off x="5085497" y="1990877"/>
            <a:ext cx="1562649" cy="218602"/>
            <a:chOff x="4421577" y="2197504"/>
            <a:chExt cx="1262111" cy="190309"/>
          </a:xfrm>
        </p:grpSpPr>
        <p:sp>
          <p:nvSpPr>
            <p:cNvPr id="94" name="모서리가 둥근 직사각형 93"/>
            <p:cNvSpPr/>
            <p:nvPr/>
          </p:nvSpPr>
          <p:spPr>
            <a:xfrm>
              <a:off x="4421577" y="2197504"/>
              <a:ext cx="1262111" cy="190309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옳은 것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클릭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4473514" y="2208826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96" name="타원 95"/>
          <p:cNvSpPr/>
          <p:nvPr/>
        </p:nvSpPr>
        <p:spPr>
          <a:xfrm>
            <a:off x="4853263" y="18448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3173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" name="순서도: 대체 처리 46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8" name="그림 107"/>
          <p:cNvPicPr/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09559" y="2229544"/>
            <a:ext cx="5251991" cy="1919535"/>
          </a:xfrm>
          <a:prstGeom prst="rect">
            <a:avLst/>
          </a:prstGeom>
        </p:spPr>
      </p:pic>
      <p:sp>
        <p:nvSpPr>
          <p:cNvPr id="58" name="TextBox 43"/>
          <p:cNvSpPr txBox="1"/>
          <p:nvPr/>
        </p:nvSpPr>
        <p:spPr>
          <a:xfrm>
            <a:off x="618706" y="1628800"/>
            <a:ext cx="611088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9pPr>
          </a:lstStyle>
          <a:p>
            <a:pPr algn="just"/>
            <a:r>
              <a:rPr lang="ko-KR" altLang="en-US" sz="2000" dirty="0">
                <a:latin typeface="맑은 고딕"/>
                <a:ea typeface="맑은 고딕"/>
              </a:rPr>
              <a:t>직사각형을 찾아 기호를 써 </a:t>
            </a:r>
            <a:r>
              <a:rPr lang="ko-KR" altLang="en-US" sz="2000" dirty="0" smtClean="0">
                <a:latin typeface="맑은 고딕"/>
                <a:ea typeface="맑은 고딕"/>
              </a:rPr>
              <a:t>보시오</a:t>
            </a:r>
            <a:r>
              <a:rPr lang="en-US" altLang="ko-KR" sz="2000" dirty="0" smtClean="0">
                <a:latin typeface="맑은 고딕"/>
                <a:ea typeface="맑은 고딕"/>
              </a:rPr>
              <a:t>.</a:t>
            </a:r>
            <a:endParaRPr lang="en-US" altLang="ko-KR" sz="2000" dirty="0">
              <a:latin typeface="맑은 고딕"/>
              <a:ea typeface="맑은 고딕"/>
            </a:endParaRPr>
          </a:p>
        </p:txBody>
      </p:sp>
      <p:pic>
        <p:nvPicPr>
          <p:cNvPr id="59" name="Picture 6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5684605" y="5262045"/>
            <a:ext cx="985838" cy="3238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0" name="Picture 2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481183" y="1768650"/>
            <a:ext cx="114300" cy="1238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2" name="Picture 2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424247" y="5328201"/>
            <a:ext cx="1080120" cy="257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Picture 12"/>
          <p:cNvPicPr>
            <a:picLocks noChangeAspect="1" noChangeArrowheads="1"/>
          </p:cNvPicPr>
          <p:nvPr/>
        </p:nvPicPr>
        <p:blipFill rotWithShape="1">
          <a:blip r:embed="rId6">
            <a:alphaModFix/>
            <a:lum/>
          </a:blip>
          <a:srcRect/>
          <a:stretch>
            <a:fillRect/>
          </a:stretch>
        </p:blipFill>
        <p:spPr>
          <a:xfrm>
            <a:off x="4595251" y="5257663"/>
            <a:ext cx="1040273" cy="3484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8" name="타원 77"/>
          <p:cNvSpPr/>
          <p:nvPr/>
        </p:nvSpPr>
        <p:spPr>
          <a:xfrm>
            <a:off x="251520" y="50360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/>
                <a:ea typeface="맑은 고딕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5536336" y="50360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/>
                <a:ea typeface="맑은 고딕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4506464" y="502783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/>
                <a:ea typeface="맑은 고딕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2883552" y="4507352"/>
            <a:ext cx="1148388" cy="39781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 smtClean="0">
                <a:solidFill>
                  <a:srgbClr val="0070C0"/>
                </a:solidFill>
                <a:latin typeface="맑은 고딕"/>
                <a:ea typeface="맑은 고딕"/>
              </a:rPr>
              <a:t>가</a:t>
            </a:r>
            <a:r>
              <a:rPr lang="en-US" altLang="ko-KR" sz="2400" b="1" dirty="0" smtClean="0">
                <a:solidFill>
                  <a:srgbClr val="0070C0"/>
                </a:solidFill>
                <a:latin typeface="맑은 고딕"/>
                <a:ea typeface="맑은 고딕"/>
              </a:rPr>
              <a:t>, </a:t>
            </a:r>
            <a:r>
              <a:rPr lang="ko-KR" altLang="en-US" sz="2400" b="1" dirty="0" smtClean="0">
                <a:solidFill>
                  <a:srgbClr val="0070C0"/>
                </a:solidFill>
                <a:latin typeface="맑은 고딕"/>
                <a:ea typeface="맑은 고딕"/>
              </a:rPr>
              <a:t>나</a:t>
            </a:r>
            <a:endParaRPr lang="ko-KR" altLang="en-US" sz="2400" b="1" dirty="0">
              <a:solidFill>
                <a:srgbClr val="0070C0"/>
              </a:solidFill>
              <a:latin typeface="맑은 고딕"/>
              <a:ea typeface="맑은 고딕"/>
            </a:endParaRPr>
          </a:p>
        </p:txBody>
      </p:sp>
      <p:sp>
        <p:nvSpPr>
          <p:cNvPr id="118" name="TextBox 37"/>
          <p:cNvSpPr txBox="1"/>
          <p:nvPr/>
        </p:nvSpPr>
        <p:spPr>
          <a:xfrm>
            <a:off x="7018371" y="964092"/>
            <a:ext cx="212562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000" dirty="0" err="1" smtClean="0">
                <a:latin typeface="맑은 고딕"/>
                <a:ea typeface="맑은 고딕"/>
              </a:rPr>
              <a:t>활동지</a:t>
            </a:r>
            <a:r>
              <a:rPr lang="ko-KR" altLang="en-US" sz="1000" dirty="0" smtClean="0">
                <a:latin typeface="맑은 고딕"/>
                <a:ea typeface="맑은 고딕"/>
              </a:rPr>
              <a:t> </a:t>
            </a:r>
            <a:r>
              <a:rPr lang="ko-KR" altLang="en-US" sz="1000" dirty="0">
                <a:latin typeface="맑은 고딕"/>
                <a:ea typeface="맑은 고딕"/>
              </a:rPr>
              <a:t>다운로드 버튼</a:t>
            </a:r>
            <a:r>
              <a:rPr lang="en-US" altLang="ko-KR" sz="1000" dirty="0">
                <a:latin typeface="맑은 고딕"/>
                <a:ea typeface="맑은 고딕"/>
              </a:rPr>
              <a:t>(1~3</a:t>
            </a:r>
            <a:r>
              <a:rPr lang="ko-KR" altLang="en-US" sz="1000" dirty="0">
                <a:latin typeface="맑은 고딕"/>
                <a:ea typeface="맑은 고딕"/>
              </a:rPr>
              <a:t>번</a:t>
            </a:r>
            <a:r>
              <a:rPr lang="en-US" altLang="ko-KR" sz="1000" dirty="0" smtClean="0">
                <a:latin typeface="맑은 고딕"/>
                <a:ea typeface="맑은 고딕"/>
              </a:rPr>
              <a:t>)</a:t>
            </a:r>
            <a:br>
              <a:rPr lang="en-US" altLang="ko-KR" sz="1000" dirty="0" smtClean="0">
                <a:latin typeface="맑은 고딕"/>
                <a:ea typeface="맑은 고딕"/>
              </a:rPr>
            </a:b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_6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r>
              <a:rPr lang="en-US" altLang="ko-KR" sz="1000" dirty="0">
                <a:latin typeface="맑은 고딕"/>
                <a:ea typeface="맑은 고딕"/>
              </a:rPr>
              <a:t/>
            </a:r>
            <a:br>
              <a:rPr lang="en-US" altLang="ko-KR" sz="1000" dirty="0">
                <a:latin typeface="맑은 고딕"/>
                <a:ea typeface="맑은 고딕"/>
              </a:rPr>
            </a:br>
            <a:endParaRPr lang="en-US" altLang="ko-KR" sz="1000" dirty="0">
              <a:latin typeface="맑은 고딕"/>
              <a:ea typeface="맑은 고딕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/>
                <a:ea typeface="맑은 고딕"/>
              </a:rPr>
              <a:t>풀이 확인 버튼 클릭 시 풀이 팝업 창 </a:t>
            </a:r>
            <a:r>
              <a:rPr lang="en-US" altLang="ko-KR" sz="1000" dirty="0">
                <a:latin typeface="맑은 고딕"/>
                <a:ea typeface="맑은 고딕"/>
              </a:rPr>
              <a:t>(</a:t>
            </a:r>
            <a:r>
              <a:rPr lang="ko-KR" altLang="en-US" sz="1000" dirty="0">
                <a:latin typeface="맑은 고딕"/>
                <a:ea typeface="맑은 고딕"/>
              </a:rPr>
              <a:t>다음 슬라이드</a:t>
            </a:r>
            <a:r>
              <a:rPr lang="en-US" altLang="ko-KR" sz="1000" dirty="0">
                <a:latin typeface="맑은 고딕"/>
                <a:ea typeface="맑은 고딕"/>
              </a:rPr>
              <a:t>)</a:t>
            </a:r>
            <a:br>
              <a:rPr lang="en-US" altLang="ko-KR" sz="1000" dirty="0">
                <a:latin typeface="맑은 고딕"/>
                <a:ea typeface="맑은 고딕"/>
              </a:rPr>
            </a:br>
            <a:endParaRPr lang="en-US" altLang="ko-KR" sz="1000" dirty="0">
              <a:latin typeface="맑은 고딕"/>
              <a:ea typeface="맑은 고딕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/>
                <a:ea typeface="맑은 고딕"/>
              </a:rPr>
              <a:t>정답 확인 시 정답 표시</a:t>
            </a:r>
            <a:r>
              <a:rPr lang="en-US" altLang="ko-KR" sz="1000" dirty="0">
                <a:latin typeface="맑은 고딕"/>
                <a:ea typeface="맑은 고딕"/>
              </a:rPr>
              <a:t>.</a:t>
            </a:r>
            <a:br>
              <a:rPr lang="en-US" altLang="ko-KR" sz="1000" dirty="0">
                <a:latin typeface="맑은 고딕"/>
                <a:ea typeface="맑은 고딕"/>
              </a:rPr>
            </a:br>
            <a:endParaRPr lang="en-US" altLang="ko-KR" sz="1000" dirty="0">
              <a:latin typeface="맑은 고딕"/>
              <a:ea typeface="맑은 고딕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/>
              <a:ea typeface="맑은 고딕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/>
              <a:ea typeface="맑은 고딕"/>
            </a:endParaRPr>
          </a:p>
          <a:p>
            <a:pPr marL="228600" indent="-228600"/>
            <a:endParaRPr lang="en-US" altLang="ko-KR" sz="1000" dirty="0">
              <a:latin typeface="맑은 고딕"/>
              <a:ea typeface="맑은 고딕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3815956" y="4271114"/>
            <a:ext cx="360000" cy="355000"/>
          </a:xfrm>
          <a:prstGeom prst="rect">
            <a:avLst/>
          </a:prstGeom>
        </p:spPr>
      </p:pic>
      <p:graphicFrame>
        <p:nvGraphicFramePr>
          <p:cNvPr id="4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848246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267.jpg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\app\resource\contents\lesson02\ops\2\images\2_5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1103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Box 43"/>
          <p:cNvSpPr txBox="1"/>
          <p:nvPr/>
        </p:nvSpPr>
        <p:spPr>
          <a:xfrm>
            <a:off x="618706" y="1628800"/>
            <a:ext cx="611088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9pPr>
          </a:lstStyle>
          <a:p>
            <a:pPr algn="just"/>
            <a:r>
              <a:rPr lang="ko-KR" altLang="en-US" sz="2000" dirty="0">
                <a:latin typeface="맑은 고딕"/>
                <a:ea typeface="맑은 고딕"/>
              </a:rPr>
              <a:t>직사각형을 찾아 기호를 써 보시오</a:t>
            </a:r>
            <a:r>
              <a:rPr lang="en-US" altLang="ko-KR" sz="2000" dirty="0">
                <a:latin typeface="맑은 고딕"/>
                <a:ea typeface="맑은 고딕"/>
              </a:rPr>
              <a:t>.</a:t>
            </a:r>
          </a:p>
        </p:txBody>
      </p:sp>
      <p:pic>
        <p:nvPicPr>
          <p:cNvPr id="11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481183" y="1768650"/>
            <a:ext cx="114300" cy="123825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 firstRow="1" bandRow="1"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lvl="0" indent="0" algn="l" defTabSz="1170146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Θ Description &amp; Function</a:t>
                      </a:r>
                      <a:endParaRPr lang="ko-KR" altLang="en-US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47" name="순서도: 대체 처리 46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>
          <a:xfrm>
            <a:off x="623399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8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>
          <a:xfrm>
            <a:off x="571126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>
          <a:xfrm>
            <a:off x="517355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>
          <a:xfrm>
            <a:off x="464165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>
          <a:xfrm>
            <a:off x="410394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>
          <a:xfrm>
            <a:off x="3569702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>
          <a:xfrm>
            <a:off x="303780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bg1"/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>
          <a:xfrm>
            <a:off x="250009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1</a:t>
            </a: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>
          <a:xfrm>
            <a:off x="7751762" y="115888"/>
            <a:ext cx="1392238" cy="38703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just">
              <a:spcBef>
                <a:spcPct val="0"/>
              </a:spcBef>
              <a:spcAft>
                <a:spcPct val="0"/>
              </a:spcAft>
            </a:pPr>
            <a:r>
              <a:rPr lang="en-US" altLang="ko-KR" sz="1000">
                <a:latin typeface="맑은 고딕"/>
                <a:ea typeface="맑은 고딕"/>
              </a:rPr>
              <a:t>suh_h_0301_02_0006_401_1</a:t>
            </a:r>
            <a:endParaRPr lang="ko-KR" altLang="en-US" sz="1000">
              <a:latin typeface="맑은 고딕"/>
              <a:ea typeface="맑은 고딕"/>
            </a:endParaRPr>
          </a:p>
        </p:txBody>
      </p:sp>
      <p:sp>
        <p:nvSpPr>
          <p:cNvPr id="51" name="TextBox 7"/>
          <p:cNvSpPr txBox="1">
            <a:spLocks noChangeArrowheads="1"/>
          </p:cNvSpPr>
          <p:nvPr/>
        </p:nvSpPr>
        <p:spPr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3-1	</a:t>
            </a: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2. </a:t>
            </a:r>
            <a:r>
              <a:rPr lang="ko-KR" altLang="en-US" sz="900">
                <a:latin typeface="맑은 고딕"/>
                <a:ea typeface="맑은 고딕"/>
              </a:rPr>
              <a:t>평면도형</a:t>
            </a:r>
          </a:p>
        </p:txBody>
      </p:sp>
      <p:sp>
        <p:nvSpPr>
          <p:cNvPr id="56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57" name="TextBox 9"/>
          <p:cNvSpPr txBox="1">
            <a:spLocks noChangeArrowheads="1"/>
          </p:cNvSpPr>
          <p:nvPr/>
        </p:nvSpPr>
        <p:spPr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06 </a:t>
            </a:r>
            <a:r>
              <a:rPr lang="ko-KR" altLang="en-US" sz="900">
                <a:latin typeface="맑은 고딕"/>
                <a:ea typeface="맑은 고딕"/>
              </a:rPr>
              <a:t>직사각형을 알아볼까요</a:t>
            </a:r>
          </a:p>
        </p:txBody>
      </p:sp>
      <p:pic>
        <p:nvPicPr>
          <p:cNvPr id="128" name="그림 127"/>
          <p:cNvPicPr/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909559" y="2229544"/>
            <a:ext cx="5251991" cy="1919535"/>
          </a:xfrm>
          <a:prstGeom prst="rect">
            <a:avLst/>
          </a:prstGeom>
        </p:spPr>
      </p:pic>
      <p:sp>
        <p:nvSpPr>
          <p:cNvPr id="129" name="직사각형 128"/>
          <p:cNvSpPr/>
          <p:nvPr/>
        </p:nvSpPr>
        <p:spPr>
          <a:xfrm>
            <a:off x="2811544" y="4507352"/>
            <a:ext cx="633854" cy="39781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 smtClean="0">
                <a:solidFill>
                  <a:schemeClr val="tx2"/>
                </a:solidFill>
                <a:latin typeface="맑은 고딕"/>
                <a:ea typeface="맑은 고딕"/>
              </a:rPr>
              <a:t>가</a:t>
            </a:r>
            <a:endParaRPr lang="ko-KR" altLang="en-US" sz="2400" b="1" dirty="0">
              <a:solidFill>
                <a:schemeClr val="tx2"/>
              </a:solidFill>
              <a:latin typeface="맑은 고딕"/>
              <a:ea typeface="맑은 고딕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3686970" y="4487366"/>
            <a:ext cx="633854" cy="39781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 smtClean="0">
                <a:solidFill>
                  <a:schemeClr val="tx2"/>
                </a:solidFill>
                <a:latin typeface="맑은 고딕"/>
                <a:ea typeface="맑은 고딕"/>
              </a:rPr>
              <a:t>나</a:t>
            </a:r>
            <a:endParaRPr lang="ko-KR" altLang="en-US" sz="2400" b="1" dirty="0">
              <a:solidFill>
                <a:schemeClr val="tx2"/>
              </a:solidFill>
              <a:latin typeface="맑은 고딕"/>
              <a:ea typeface="맑은 고딕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xmlns="" id="{3C2CB6A9-0C64-42ED-9788-4C1A21DD3738}"/>
              </a:ext>
            </a:extLst>
          </p:cNvPr>
          <p:cNvGrpSpPr/>
          <p:nvPr/>
        </p:nvGrpSpPr>
        <p:grpSpPr>
          <a:xfrm>
            <a:off x="287524" y="3046673"/>
            <a:ext cx="6667165" cy="2193470"/>
            <a:chOff x="192745" y="1428218"/>
            <a:chExt cx="6667165" cy="2193470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xmlns="" id="{88CB84CE-0C0D-4308-83EA-F6B9A6398742}"/>
                </a:ext>
              </a:extLst>
            </p:cNvPr>
            <p:cNvSpPr/>
            <p:nvPr/>
          </p:nvSpPr>
          <p:spPr>
            <a:xfrm>
              <a:off x="192745" y="1570856"/>
              <a:ext cx="6667165" cy="186029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5" name="모서리가 둥근 직사각형 67">
              <a:extLst>
                <a:ext uri="{FF2B5EF4-FFF2-40B4-BE49-F238E27FC236}">
                  <a16:creationId xmlns:a16="http://schemas.microsoft.com/office/drawing/2014/main" xmlns="" id="{6597602A-1E44-4D67-A20D-8AB154B38945}"/>
                </a:ext>
              </a:extLst>
            </p:cNvPr>
            <p:cNvSpPr/>
            <p:nvPr/>
          </p:nvSpPr>
          <p:spPr>
            <a:xfrm>
              <a:off x="332840" y="1428218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136" name="직각 삼각형 135">
              <a:extLst>
                <a:ext uri="{FF2B5EF4-FFF2-40B4-BE49-F238E27FC236}">
                  <a16:creationId xmlns:a16="http://schemas.microsoft.com/office/drawing/2014/main" xmlns="" id="{A9229DE7-69D5-4F5E-BD46-171758C0E448}"/>
                </a:ext>
              </a:extLst>
            </p:cNvPr>
            <p:cNvSpPr/>
            <p:nvPr/>
          </p:nvSpPr>
          <p:spPr>
            <a:xfrm flipH="1" flipV="1">
              <a:off x="5046401" y="3433581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396044" y="3320988"/>
            <a:ext cx="6444208" cy="1754326"/>
            <a:chOff x="324036" y="3022843"/>
            <a:chExt cx="6444208" cy="1754326"/>
          </a:xfrm>
        </p:grpSpPr>
        <p:sp>
          <p:nvSpPr>
            <p:cNvPr id="87" name="TextBox 1"/>
            <p:cNvSpPr txBox="1"/>
            <p:nvPr/>
          </p:nvSpPr>
          <p:spPr>
            <a:xfrm>
              <a:off x="4211960" y="3022843"/>
              <a:ext cx="255628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800" dirty="0">
                  <a:latin typeface="맑은 고딕"/>
                  <a:ea typeface="맑은 고딕"/>
                </a:rPr>
                <a:t>네 각이 모두 직각인 사각형을 직사각형이라 하므로 </a:t>
              </a:r>
              <a:r>
                <a:rPr lang="ko-KR" altLang="en-US" sz="1800" dirty="0" smtClean="0">
                  <a:latin typeface="맑은 고딕"/>
                  <a:ea typeface="맑은 고딕"/>
                </a:rPr>
                <a:t>직사각형은 가</a:t>
              </a:r>
              <a:r>
                <a:rPr lang="en-US" altLang="ko-KR" sz="1800" dirty="0" smtClean="0">
                  <a:latin typeface="맑은 고딕"/>
                  <a:ea typeface="맑은 고딕"/>
                </a:rPr>
                <a:t>, </a:t>
              </a:r>
              <a:r>
                <a:rPr lang="ko-KR" altLang="en-US" sz="1800" dirty="0" smtClean="0">
                  <a:latin typeface="맑은 고딕"/>
                  <a:ea typeface="맑은 고딕"/>
                </a:rPr>
                <a:t>나입니다</a:t>
              </a:r>
              <a:r>
                <a:rPr lang="en-US" altLang="ko-KR" sz="1800" dirty="0" smtClean="0">
                  <a:latin typeface="맑은 고딕"/>
                  <a:ea typeface="맑은 고딕"/>
                </a:rPr>
                <a:t>.</a:t>
              </a:r>
              <a:endParaRPr lang="ko-KR" altLang="en-US" sz="1800" dirty="0">
                <a:latin typeface="맑은 고딕"/>
                <a:ea typeface="맑은 고딕"/>
              </a:endParaRPr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324036" y="3140968"/>
              <a:ext cx="3780420" cy="1476164"/>
              <a:chOff x="324036" y="3140968"/>
              <a:chExt cx="3780420" cy="1476164"/>
            </a:xfrm>
          </p:grpSpPr>
          <p:pic>
            <p:nvPicPr>
              <p:cNvPr id="92" name="그림 91"/>
              <p:cNvPicPr/>
              <p:nvPr/>
            </p:nvPicPr>
            <p:blipFill rotWithShape="1">
              <a:blip r:embed="rId3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324036" y="3140968"/>
                <a:ext cx="3780420" cy="1476164"/>
              </a:xfrm>
              <a:prstGeom prst="rect">
                <a:avLst/>
              </a:prstGeom>
            </p:spPr>
          </p:pic>
          <p:grpSp>
            <p:nvGrpSpPr>
              <p:cNvPr id="93" name="그룹 104"/>
              <p:cNvGrpSpPr/>
              <p:nvPr/>
            </p:nvGrpSpPr>
            <p:grpSpPr>
              <a:xfrm>
                <a:off x="540556" y="3384376"/>
                <a:ext cx="179524" cy="180020"/>
                <a:chOff x="647552" y="1844824"/>
                <a:chExt cx="252040" cy="252040"/>
              </a:xfrm>
            </p:grpSpPr>
            <p:cxnSp>
              <p:nvCxnSpPr>
                <p:cNvPr id="126" name="직선 연결선 105"/>
                <p:cNvCxnSpPr/>
                <p:nvPr/>
              </p:nvCxnSpPr>
              <p:spPr>
                <a:xfrm>
                  <a:off x="647552" y="2096852"/>
                  <a:ext cx="25204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06"/>
                <p:cNvCxnSpPr/>
                <p:nvPr/>
              </p:nvCxnSpPr>
              <p:spPr>
                <a:xfrm rot="16200000">
                  <a:off x="763960" y="1970844"/>
                  <a:ext cx="25204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그룹 104"/>
              <p:cNvGrpSpPr/>
              <p:nvPr/>
            </p:nvGrpSpPr>
            <p:grpSpPr>
              <a:xfrm>
                <a:off x="1368648" y="3384376"/>
                <a:ext cx="179524" cy="180020"/>
                <a:chOff x="647552" y="1844824"/>
                <a:chExt cx="252040" cy="252040"/>
              </a:xfrm>
            </p:grpSpPr>
            <p:cxnSp>
              <p:nvCxnSpPr>
                <p:cNvPr id="124" name="직선 연결선 105"/>
                <p:cNvCxnSpPr/>
                <p:nvPr/>
              </p:nvCxnSpPr>
              <p:spPr>
                <a:xfrm>
                  <a:off x="647552" y="2096852"/>
                  <a:ext cx="25204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직선 연결선 106"/>
                <p:cNvCxnSpPr/>
                <p:nvPr/>
              </p:nvCxnSpPr>
              <p:spPr>
                <a:xfrm rot="16200000">
                  <a:off x="763960" y="1970844"/>
                  <a:ext cx="25204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그룹 104"/>
              <p:cNvGrpSpPr/>
              <p:nvPr/>
            </p:nvGrpSpPr>
            <p:grpSpPr>
              <a:xfrm rot="5400000">
                <a:off x="972355" y="3384128"/>
                <a:ext cx="179524" cy="180020"/>
                <a:chOff x="647552" y="1844824"/>
                <a:chExt cx="252040" cy="252040"/>
              </a:xfrm>
            </p:grpSpPr>
            <p:cxnSp>
              <p:nvCxnSpPr>
                <p:cNvPr id="122" name="직선 연결선 105"/>
                <p:cNvCxnSpPr/>
                <p:nvPr/>
              </p:nvCxnSpPr>
              <p:spPr>
                <a:xfrm>
                  <a:off x="647552" y="2096852"/>
                  <a:ext cx="25204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직선 연결선 106"/>
                <p:cNvCxnSpPr/>
                <p:nvPr/>
              </p:nvCxnSpPr>
              <p:spPr>
                <a:xfrm rot="16200000">
                  <a:off x="763960" y="1970844"/>
                  <a:ext cx="25204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그룹 104"/>
              <p:cNvGrpSpPr/>
              <p:nvPr/>
            </p:nvGrpSpPr>
            <p:grpSpPr>
              <a:xfrm rot="5400000">
                <a:off x="2232496" y="3384624"/>
                <a:ext cx="179524" cy="180020"/>
                <a:chOff x="647552" y="1844824"/>
                <a:chExt cx="252040" cy="252040"/>
              </a:xfrm>
            </p:grpSpPr>
            <p:cxnSp>
              <p:nvCxnSpPr>
                <p:cNvPr id="120" name="직선 연결선 105"/>
                <p:cNvCxnSpPr/>
                <p:nvPr/>
              </p:nvCxnSpPr>
              <p:spPr>
                <a:xfrm>
                  <a:off x="647552" y="2096852"/>
                  <a:ext cx="25204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연결선 106"/>
                <p:cNvCxnSpPr/>
                <p:nvPr/>
              </p:nvCxnSpPr>
              <p:spPr>
                <a:xfrm rot="16200000">
                  <a:off x="763960" y="1970844"/>
                  <a:ext cx="25204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1" name="그룹 104"/>
              <p:cNvGrpSpPr/>
              <p:nvPr/>
            </p:nvGrpSpPr>
            <p:grpSpPr>
              <a:xfrm rot="10800000">
                <a:off x="972108" y="3933056"/>
                <a:ext cx="179524" cy="180020"/>
                <a:chOff x="647552" y="1844824"/>
                <a:chExt cx="252040" cy="252040"/>
              </a:xfrm>
            </p:grpSpPr>
            <p:cxnSp>
              <p:nvCxnSpPr>
                <p:cNvPr id="118" name="직선 연결선 105"/>
                <p:cNvCxnSpPr/>
                <p:nvPr/>
              </p:nvCxnSpPr>
              <p:spPr>
                <a:xfrm>
                  <a:off x="647552" y="2096852"/>
                  <a:ext cx="25204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직선 연결선 106"/>
                <p:cNvCxnSpPr/>
                <p:nvPr/>
              </p:nvCxnSpPr>
              <p:spPr>
                <a:xfrm rot="16200000">
                  <a:off x="763960" y="1970844"/>
                  <a:ext cx="25204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그룹 104"/>
              <p:cNvGrpSpPr/>
              <p:nvPr/>
            </p:nvGrpSpPr>
            <p:grpSpPr>
              <a:xfrm rot="10800000">
                <a:off x="2232744" y="3672408"/>
                <a:ext cx="179524" cy="180020"/>
                <a:chOff x="647552" y="1844824"/>
                <a:chExt cx="252040" cy="252040"/>
              </a:xfrm>
            </p:grpSpPr>
            <p:cxnSp>
              <p:nvCxnSpPr>
                <p:cNvPr id="116" name="직선 연결선 105"/>
                <p:cNvCxnSpPr/>
                <p:nvPr/>
              </p:nvCxnSpPr>
              <p:spPr>
                <a:xfrm>
                  <a:off x="647552" y="2096852"/>
                  <a:ext cx="25204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연결선 106"/>
                <p:cNvCxnSpPr/>
                <p:nvPr/>
              </p:nvCxnSpPr>
              <p:spPr>
                <a:xfrm rot="16200000">
                  <a:off x="763960" y="1970844"/>
                  <a:ext cx="25204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3" name="그룹 104"/>
              <p:cNvGrpSpPr/>
              <p:nvPr/>
            </p:nvGrpSpPr>
            <p:grpSpPr>
              <a:xfrm rot="16200000">
                <a:off x="539800" y="3924684"/>
                <a:ext cx="179524" cy="180020"/>
                <a:chOff x="647552" y="1844824"/>
                <a:chExt cx="252040" cy="252040"/>
              </a:xfrm>
            </p:grpSpPr>
            <p:cxnSp>
              <p:nvCxnSpPr>
                <p:cNvPr id="114" name="직선 연결선 105"/>
                <p:cNvCxnSpPr/>
                <p:nvPr/>
              </p:nvCxnSpPr>
              <p:spPr>
                <a:xfrm>
                  <a:off x="647552" y="2096852"/>
                  <a:ext cx="25204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직선 연결선 106"/>
                <p:cNvCxnSpPr/>
                <p:nvPr/>
              </p:nvCxnSpPr>
              <p:spPr>
                <a:xfrm rot="16200000">
                  <a:off x="763960" y="1970844"/>
                  <a:ext cx="25204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그룹 104"/>
              <p:cNvGrpSpPr/>
              <p:nvPr/>
            </p:nvGrpSpPr>
            <p:grpSpPr>
              <a:xfrm rot="16200000">
                <a:off x="1368400" y="3681276"/>
                <a:ext cx="179524" cy="180020"/>
                <a:chOff x="647552" y="1844824"/>
                <a:chExt cx="252040" cy="252040"/>
              </a:xfrm>
            </p:grpSpPr>
            <p:cxnSp>
              <p:nvCxnSpPr>
                <p:cNvPr id="112" name="직선 연결선 105"/>
                <p:cNvCxnSpPr/>
                <p:nvPr/>
              </p:nvCxnSpPr>
              <p:spPr>
                <a:xfrm>
                  <a:off x="647552" y="2096852"/>
                  <a:ext cx="25204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직선 연결선 106"/>
                <p:cNvCxnSpPr/>
                <p:nvPr/>
              </p:nvCxnSpPr>
              <p:spPr>
                <a:xfrm rot="16200000">
                  <a:off x="763960" y="1970844"/>
                  <a:ext cx="25204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37" name="Picture 6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5684605" y="5262045"/>
            <a:ext cx="985838" cy="3238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8" name="Picture 2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424247" y="5328201"/>
            <a:ext cx="1080120" cy="257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Picture 12"/>
          <p:cNvPicPr>
            <a:picLocks noChangeAspect="1" noChangeArrowheads="1"/>
          </p:cNvPicPr>
          <p:nvPr/>
        </p:nvPicPr>
        <p:blipFill rotWithShape="1">
          <a:blip r:embed="rId6">
            <a:alphaModFix/>
            <a:lum/>
          </a:blip>
          <a:srcRect/>
          <a:stretch>
            <a:fillRect/>
          </a:stretch>
        </p:blipFill>
        <p:spPr>
          <a:xfrm>
            <a:off x="4595251" y="5257663"/>
            <a:ext cx="1040273" cy="3484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0" name="TextBox 139"/>
          <p:cNvSpPr txBox="1"/>
          <p:nvPr/>
        </p:nvSpPr>
        <p:spPr>
          <a:xfrm>
            <a:off x="7018371" y="109216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화면 선택 시 보이는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28600" indent="-228600" algn="just"/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708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그림 15361"/>
          <p:cNvPicPr/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800200" y="2610684"/>
            <a:ext cx="3671900" cy="2330484"/>
          </a:xfrm>
          <a:prstGeom prst="rect">
            <a:avLst/>
          </a:prstGeom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 firstRow="1" bandRow="1"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lvl="0" indent="0" algn="l" defTabSz="1170146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Θ Description &amp; Function</a:t>
                      </a:r>
                      <a:endParaRPr lang="ko-KR" altLang="en-US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9pPr>
          </a:lstStyle>
          <a:p>
            <a:pPr lvl="0"/>
            <a:r>
              <a:rPr lang="ko-KR" altLang="en-US" sz="2000" dirty="0">
                <a:latin typeface="맑은 고딕"/>
                <a:ea typeface="맑은 고딕"/>
              </a:rPr>
              <a:t>주어진 선분을 이용하여 직사각형을 완성해 </a:t>
            </a:r>
            <a:r>
              <a:rPr lang="ko-KR" altLang="en-US" sz="2000" dirty="0" smtClean="0">
                <a:latin typeface="맑은 고딕"/>
                <a:ea typeface="맑은 고딕"/>
              </a:rPr>
              <a:t>보시오</a:t>
            </a:r>
            <a:r>
              <a:rPr lang="en-US" altLang="ko-KR" sz="2000" dirty="0" smtClean="0">
                <a:latin typeface="맑은 고딕"/>
                <a:ea typeface="맑은 고딕"/>
              </a:rPr>
              <a:t>.</a:t>
            </a:r>
            <a:endParaRPr lang="en-US" altLang="ko-KR" sz="2000" dirty="0">
              <a:latin typeface="맑은 고딕"/>
              <a:ea typeface="맑은 고딕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0" name="순서도: 대체 처리 69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>
          <a:xfrm>
            <a:off x="623399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8</a:t>
            </a:r>
          </a:p>
        </p:txBody>
      </p:sp>
      <p:sp>
        <p:nvSpPr>
          <p:cNvPr id="73" name="순서도: 대체 처리 7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>
          <a:xfrm>
            <a:off x="571126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>
          <a:xfrm>
            <a:off x="517355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>
          <a:xfrm>
            <a:off x="464165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>
          <a:xfrm>
            <a:off x="410394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>
          <a:xfrm>
            <a:off x="3569702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bg1"/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>
          <a:xfrm>
            <a:off x="303780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92" name="순서도: 대체 처리 91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>
          <a:xfrm>
            <a:off x="250009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1</a:t>
            </a:r>
          </a:p>
        </p:txBody>
      </p:sp>
      <p:sp>
        <p:nvSpPr>
          <p:cNvPr id="52" name="타원 51"/>
          <p:cNvSpPr/>
          <p:nvPr/>
        </p:nvSpPr>
        <p:spPr>
          <a:xfrm>
            <a:off x="277313" y="50811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/>
                <a:ea typeface="맑은 고딕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직선 연결선 3"/>
          <p:cNvCxnSpPr/>
          <p:nvPr/>
        </p:nvCxnSpPr>
        <p:spPr>
          <a:xfrm flipH="1">
            <a:off x="2232534" y="3051352"/>
            <a:ext cx="0" cy="1404156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H="1">
            <a:off x="2232534" y="3051352"/>
            <a:ext cx="277151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2" name="타원 111"/>
          <p:cNvSpPr/>
          <p:nvPr/>
        </p:nvSpPr>
        <p:spPr>
          <a:xfrm>
            <a:off x="2020694" y="28749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/>
                <a:ea typeface="맑은 고딕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45" name="직사각형 21"/>
          <p:cNvSpPr>
            <a:spLocks noChangeArrowheads="1"/>
          </p:cNvSpPr>
          <p:nvPr/>
        </p:nvSpPr>
        <p:spPr>
          <a:xfrm>
            <a:off x="7751762" y="115888"/>
            <a:ext cx="1392238" cy="38703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just">
              <a:spcBef>
                <a:spcPct val="0"/>
              </a:spcBef>
              <a:spcAft>
                <a:spcPct val="0"/>
              </a:spcAft>
            </a:pPr>
            <a:r>
              <a:rPr lang="en-US" altLang="ko-KR" sz="1000">
                <a:latin typeface="맑은 고딕"/>
                <a:ea typeface="맑은 고딕"/>
              </a:rPr>
              <a:t>suh_h_0301_02_0006_401_1</a:t>
            </a:r>
            <a:endParaRPr lang="ko-KR" altLang="en-US" sz="1000">
              <a:latin typeface="맑은 고딕"/>
              <a:ea typeface="맑은 고딕"/>
            </a:endParaRPr>
          </a:p>
        </p:txBody>
      </p:sp>
      <p:sp>
        <p:nvSpPr>
          <p:cNvPr id="47" name="TextBox 7"/>
          <p:cNvSpPr txBox="1">
            <a:spLocks noChangeArrowheads="1"/>
          </p:cNvSpPr>
          <p:nvPr/>
        </p:nvSpPr>
        <p:spPr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3-1	</a:t>
            </a:r>
          </a:p>
        </p:txBody>
      </p:sp>
      <p:sp>
        <p:nvSpPr>
          <p:cNvPr id="48" name="TextBox 8"/>
          <p:cNvSpPr txBox="1">
            <a:spLocks noChangeArrowheads="1"/>
          </p:cNvSpPr>
          <p:nvPr/>
        </p:nvSpPr>
        <p:spPr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2. </a:t>
            </a:r>
            <a:r>
              <a:rPr lang="ko-KR" altLang="en-US" sz="900">
                <a:latin typeface="맑은 고딕"/>
                <a:ea typeface="맑은 고딕"/>
              </a:rPr>
              <a:t>평면도형</a:t>
            </a:r>
          </a:p>
        </p:txBody>
      </p:sp>
      <p:sp>
        <p:nvSpPr>
          <p:cNvPr id="49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50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06 </a:t>
            </a:r>
            <a:r>
              <a:rPr lang="ko-KR" altLang="en-US" sz="900">
                <a:latin typeface="맑은 고딕"/>
                <a:ea typeface="맑은 고딕"/>
              </a:rPr>
              <a:t>직사각형을 알아볼까요</a:t>
            </a: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153" y="4488992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타원 58"/>
          <p:cNvSpPr/>
          <p:nvPr/>
        </p:nvSpPr>
        <p:spPr>
          <a:xfrm>
            <a:off x="2086652" y="4309626"/>
            <a:ext cx="291764" cy="291764"/>
          </a:xfrm>
          <a:prstGeom prst="ellipse">
            <a:avLst/>
          </a:prstGeom>
          <a:solidFill>
            <a:srgbClr val="FF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4856300" y="2908835"/>
            <a:ext cx="291764" cy="291764"/>
          </a:xfrm>
          <a:prstGeom prst="ellipse">
            <a:avLst/>
          </a:prstGeom>
          <a:solidFill>
            <a:srgbClr val="FF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252" y="3021048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33708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38.Jpg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9" name="타원 68"/>
          <p:cNvSpPr/>
          <p:nvPr/>
        </p:nvSpPr>
        <p:spPr>
          <a:xfrm>
            <a:off x="4708031" y="27058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/>
                <a:ea typeface="맑은 고딕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="" xmlns:a16="http://schemas.microsoft.com/office/drawing/2014/main" id="{7747FD6F-C544-4BC9-B5F0-A2437BD739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665" y="5232663"/>
            <a:ext cx="1080000" cy="339623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90" y="5625244"/>
            <a:ext cx="1080000" cy="339623"/>
          </a:xfrm>
          <a:prstGeom prst="rect">
            <a:avLst/>
          </a:prstGeom>
        </p:spPr>
      </p:pic>
      <p:sp>
        <p:nvSpPr>
          <p:cNvPr id="68" name="타원 67"/>
          <p:cNvSpPr/>
          <p:nvPr/>
        </p:nvSpPr>
        <p:spPr>
          <a:xfrm>
            <a:off x="5741696" y="49545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4635502" y="199834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82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err="1">
                <a:latin typeface="맑은 고딕"/>
                <a:ea typeface="맑은 고딕"/>
              </a:rPr>
              <a:t>활동지</a:t>
            </a:r>
            <a:r>
              <a:rPr lang="ko-KR" altLang="en-US" sz="1000" dirty="0">
                <a:latin typeface="맑은 고딕"/>
                <a:ea typeface="맑은 고딕"/>
              </a:rPr>
              <a:t> 다운로드 버튼</a:t>
            </a:r>
            <a:r>
              <a:rPr lang="en-US" altLang="ko-KR" sz="1000" dirty="0">
                <a:latin typeface="맑은 고딕"/>
                <a:ea typeface="맑은 고딕"/>
              </a:rPr>
              <a:t>(1~3</a:t>
            </a:r>
            <a:r>
              <a:rPr lang="ko-KR" altLang="en-US" sz="1000" dirty="0">
                <a:latin typeface="맑은 고딕"/>
                <a:ea typeface="맑은 고딕"/>
              </a:rPr>
              <a:t>번</a:t>
            </a:r>
            <a:r>
              <a:rPr lang="en-US" altLang="ko-KR" sz="1000" dirty="0" smtClean="0">
                <a:latin typeface="맑은 고딕"/>
                <a:ea typeface="맑은 고딕"/>
              </a:rPr>
              <a:t>)</a:t>
            </a:r>
            <a:br>
              <a:rPr lang="en-US" altLang="ko-KR" sz="1000" dirty="0" smtClean="0">
                <a:latin typeface="맑은 고딕"/>
                <a:ea typeface="맑은 고딕"/>
              </a:rPr>
            </a:b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_6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r>
              <a:rPr lang="en-US" altLang="ko-KR" sz="1000" dirty="0">
                <a:latin typeface="맑은 고딕"/>
                <a:ea typeface="맑은 고딕"/>
              </a:rPr>
              <a:t/>
            </a:r>
            <a:br>
              <a:rPr lang="en-US" altLang="ko-KR" sz="1000" dirty="0">
                <a:latin typeface="맑은 고딕"/>
                <a:ea typeface="맑은 고딕"/>
              </a:rPr>
            </a:br>
            <a:endParaRPr lang="en-US" altLang="ko-KR" sz="1000" dirty="0">
              <a:latin typeface="맑은 고딕"/>
              <a:ea typeface="맑은 고딕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노란색 부분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노란색 반짝거리는 이벤트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해당 부분을 마우스로 드래그하면 선 긋기 기능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기능 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2_5_05.html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\app\resource\contents\lesson02\ops\2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정답 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파란 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은 처음에 보이지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클릭 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예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보기 버튼을 클릭하면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답안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다시하기로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4913076" y="2047756"/>
            <a:ext cx="1791756" cy="193281"/>
            <a:chOff x="4421577" y="2197504"/>
            <a:chExt cx="1588177" cy="190309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4421577" y="2197504"/>
              <a:ext cx="1588177" cy="190309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노란색 부분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4446006" y="2230945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520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43"/>
          <p:cNvSpPr txBox="1"/>
          <p:nvPr/>
        </p:nvSpPr>
        <p:spPr>
          <a:xfrm>
            <a:off x="644499" y="1604119"/>
            <a:ext cx="6110881" cy="3751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9pPr>
          </a:lstStyle>
          <a:p>
            <a:pPr algn="just"/>
            <a:r>
              <a:rPr lang="ko-KR" altLang="en-US" sz="1900" spc="-137">
                <a:latin typeface="맑은 고딕"/>
                <a:ea typeface="맑은 고딕"/>
              </a:rPr>
              <a:t>점 종이 위에 직사각형을 완성해 보시오.</a:t>
            </a: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 firstRow="1" bandRow="1"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lvl="0" indent="0" algn="l" defTabSz="1170146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Θ Description &amp; Function</a:t>
                      </a:r>
                      <a:endParaRPr lang="ko-KR" altLang="en-US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4978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https://cdata2.tsherpa.co.kr/tsherpa/MultiMedia/Flash/2020/curri/index.html?flashxmlnum=yoolim5078&amp;classa=A8-C1-31-MM-MM-04-03-05-0-0-0-0&amp;classno=MM_31_04/suh_0301_02_0005/suh_0301_02_0005_401_1.html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점 종이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종이에 드래그하여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그리기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전자저작물과 기능 동일함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파란 정답 선은 처음에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전자저작물 기능 참고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2_4_05.html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\app\resource\contents\lesson02\ops\2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보기 버튼을 클릭하면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도형판에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예시 답안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다시하기로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예시 답안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순서도: 대체 처리 34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>
          <a:xfrm>
            <a:off x="623399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8</a:t>
            </a:r>
          </a:p>
        </p:txBody>
      </p:sp>
      <p:sp>
        <p:nvSpPr>
          <p:cNvPr id="37" name="순서도: 대체 처리 36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>
          <a:xfrm>
            <a:off x="571126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>
          <a:xfrm>
            <a:off x="517355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>
          <a:xfrm>
            <a:off x="464165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>
          <a:xfrm>
            <a:off x="410394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bg1"/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>
          <a:xfrm>
            <a:off x="3569702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>
          <a:xfrm>
            <a:off x="303780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>
          <a:xfrm>
            <a:off x="250009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1</a:t>
            </a: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0" name="직사각형 21"/>
          <p:cNvSpPr>
            <a:spLocks noChangeArrowheads="1"/>
          </p:cNvSpPr>
          <p:nvPr/>
        </p:nvSpPr>
        <p:spPr>
          <a:xfrm>
            <a:off x="7751762" y="115888"/>
            <a:ext cx="1392238" cy="38703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just">
              <a:spcBef>
                <a:spcPct val="0"/>
              </a:spcBef>
              <a:spcAft>
                <a:spcPct val="0"/>
              </a:spcAft>
            </a:pPr>
            <a:r>
              <a:rPr lang="en-US" altLang="ko-KR" sz="1000">
                <a:latin typeface="맑은 고딕"/>
                <a:ea typeface="맑은 고딕"/>
              </a:rPr>
              <a:t>suh_h_0301_02_0006_401_1</a:t>
            </a:r>
            <a:endParaRPr lang="ko-KR" altLang="en-US" sz="1000">
              <a:latin typeface="맑은 고딕"/>
              <a:ea typeface="맑은 고딕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3-1	</a:t>
            </a:r>
          </a:p>
        </p:txBody>
      </p:sp>
      <p:sp>
        <p:nvSpPr>
          <p:cNvPr id="53" name="TextBox 8"/>
          <p:cNvSpPr txBox="1">
            <a:spLocks noChangeArrowheads="1"/>
          </p:cNvSpPr>
          <p:nvPr/>
        </p:nvSpPr>
        <p:spPr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2. </a:t>
            </a:r>
            <a:r>
              <a:rPr lang="ko-KR" altLang="en-US" sz="900">
                <a:latin typeface="맑은 고딕"/>
                <a:ea typeface="맑은 고딕"/>
              </a:rPr>
              <a:t>평면도형</a:t>
            </a:r>
          </a:p>
        </p:txBody>
      </p:sp>
      <p:sp>
        <p:nvSpPr>
          <p:cNvPr id="5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55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06 </a:t>
            </a:r>
            <a:r>
              <a:rPr lang="ko-KR" altLang="en-US" sz="900">
                <a:latin typeface="맑은 고딕"/>
                <a:ea typeface="맑은 고딕"/>
              </a:rPr>
              <a:t>직사각형을 알아볼까요</a:t>
            </a: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77" y="2569112"/>
            <a:ext cx="6096851" cy="2372056"/>
          </a:xfrm>
          <a:prstGeom prst="rect">
            <a:avLst/>
          </a:prstGeom>
        </p:spPr>
      </p:pic>
      <p:grpSp>
        <p:nvGrpSpPr>
          <p:cNvPr id="65" name="그룹 64"/>
          <p:cNvGrpSpPr/>
          <p:nvPr/>
        </p:nvGrpSpPr>
        <p:grpSpPr>
          <a:xfrm>
            <a:off x="4918977" y="2082336"/>
            <a:ext cx="1633243" cy="227347"/>
            <a:chOff x="4317818" y="2197503"/>
            <a:chExt cx="1633243" cy="227347"/>
          </a:xfrm>
        </p:grpSpPr>
        <p:sp>
          <p:nvSpPr>
            <p:cNvPr id="66" name="모서리가 둥근 직사각형 65"/>
            <p:cNvSpPr/>
            <p:nvPr/>
          </p:nvSpPr>
          <p:spPr>
            <a:xfrm>
              <a:off x="4317818" y="2197503"/>
              <a:ext cx="1633243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 종이를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드래그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4381320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68" name="타원 67"/>
          <p:cNvSpPr/>
          <p:nvPr/>
        </p:nvSpPr>
        <p:spPr>
          <a:xfrm>
            <a:off x="4677819" y="205312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79108" y="24230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xmlns="" id="{7747FD6F-C544-4BC9-B5F0-A2437BD739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815" y="5259402"/>
            <a:ext cx="1080000" cy="339623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="" xmlns:a16="http://schemas.microsoft.com/office/drawing/2014/main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240" y="5651983"/>
            <a:ext cx="1080000" cy="339623"/>
          </a:xfrm>
          <a:prstGeom prst="rect">
            <a:avLst/>
          </a:prstGeom>
        </p:spPr>
      </p:pic>
      <p:sp>
        <p:nvSpPr>
          <p:cNvPr id="86" name="타원 85"/>
          <p:cNvSpPr/>
          <p:nvPr/>
        </p:nvSpPr>
        <p:spPr>
          <a:xfrm>
            <a:off x="5436096" y="51931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295400" y="2852936"/>
            <a:ext cx="145629" cy="147063"/>
            <a:chOff x="1295400" y="2852936"/>
            <a:chExt cx="145629" cy="147063"/>
          </a:xfrm>
        </p:grpSpPr>
        <p:cxnSp>
          <p:nvCxnSpPr>
            <p:cNvPr id="6" name="직선 연결선 5"/>
            <p:cNvCxnSpPr/>
            <p:nvPr/>
          </p:nvCxnSpPr>
          <p:spPr bwMode="auto">
            <a:xfrm>
              <a:off x="1422987" y="2852936"/>
              <a:ext cx="0" cy="144016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" name="직선 연결선 86"/>
            <p:cNvCxnSpPr/>
            <p:nvPr/>
          </p:nvCxnSpPr>
          <p:spPr bwMode="auto">
            <a:xfrm flipH="1">
              <a:off x="1295400" y="2999999"/>
              <a:ext cx="145629" cy="0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1" name="그룹 90"/>
          <p:cNvGrpSpPr/>
          <p:nvPr/>
        </p:nvGrpSpPr>
        <p:grpSpPr>
          <a:xfrm rot="5400000">
            <a:off x="2014085" y="2870898"/>
            <a:ext cx="145629" cy="147063"/>
            <a:chOff x="1295400" y="2852936"/>
            <a:chExt cx="145629" cy="147063"/>
          </a:xfrm>
        </p:grpSpPr>
        <p:cxnSp>
          <p:nvCxnSpPr>
            <p:cNvPr id="92" name="직선 연결선 91"/>
            <p:cNvCxnSpPr/>
            <p:nvPr/>
          </p:nvCxnSpPr>
          <p:spPr bwMode="auto">
            <a:xfrm>
              <a:off x="1422987" y="2852936"/>
              <a:ext cx="0" cy="144016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직선 연결선 92"/>
            <p:cNvCxnSpPr/>
            <p:nvPr/>
          </p:nvCxnSpPr>
          <p:spPr bwMode="auto">
            <a:xfrm flipH="1">
              <a:off x="1295400" y="2999999"/>
              <a:ext cx="145629" cy="0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4" name="그룹 93"/>
          <p:cNvGrpSpPr/>
          <p:nvPr/>
        </p:nvGrpSpPr>
        <p:grpSpPr>
          <a:xfrm rot="16200000">
            <a:off x="1296117" y="3986385"/>
            <a:ext cx="145629" cy="147063"/>
            <a:chOff x="1295400" y="2852936"/>
            <a:chExt cx="145629" cy="147063"/>
          </a:xfrm>
        </p:grpSpPr>
        <p:cxnSp>
          <p:nvCxnSpPr>
            <p:cNvPr id="95" name="직선 연결선 94"/>
            <p:cNvCxnSpPr/>
            <p:nvPr/>
          </p:nvCxnSpPr>
          <p:spPr bwMode="auto">
            <a:xfrm>
              <a:off x="1422987" y="2852936"/>
              <a:ext cx="0" cy="144016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직선 연결선 95"/>
            <p:cNvCxnSpPr/>
            <p:nvPr/>
          </p:nvCxnSpPr>
          <p:spPr bwMode="auto">
            <a:xfrm flipH="1">
              <a:off x="1295400" y="2999999"/>
              <a:ext cx="145629" cy="0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7" name="그룹 96"/>
          <p:cNvGrpSpPr/>
          <p:nvPr/>
        </p:nvGrpSpPr>
        <p:grpSpPr>
          <a:xfrm rot="10800000">
            <a:off x="2001148" y="3982461"/>
            <a:ext cx="145629" cy="147063"/>
            <a:chOff x="1295400" y="2852936"/>
            <a:chExt cx="145629" cy="147063"/>
          </a:xfrm>
        </p:grpSpPr>
        <p:cxnSp>
          <p:nvCxnSpPr>
            <p:cNvPr id="98" name="직선 연결선 97"/>
            <p:cNvCxnSpPr/>
            <p:nvPr/>
          </p:nvCxnSpPr>
          <p:spPr bwMode="auto">
            <a:xfrm>
              <a:off x="1422987" y="2852936"/>
              <a:ext cx="0" cy="144016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" name="직선 연결선 98"/>
            <p:cNvCxnSpPr/>
            <p:nvPr/>
          </p:nvCxnSpPr>
          <p:spPr bwMode="auto">
            <a:xfrm flipH="1">
              <a:off x="1295400" y="2999999"/>
              <a:ext cx="145629" cy="0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16" name="그룹 115"/>
          <p:cNvGrpSpPr/>
          <p:nvPr/>
        </p:nvGrpSpPr>
        <p:grpSpPr>
          <a:xfrm rot="2617834">
            <a:off x="5317111" y="2907536"/>
            <a:ext cx="168970" cy="169811"/>
            <a:chOff x="2106774" y="5259402"/>
            <a:chExt cx="168970" cy="169811"/>
          </a:xfrm>
        </p:grpSpPr>
        <p:cxnSp>
          <p:nvCxnSpPr>
            <p:cNvPr id="117" name="직선 연결선 116"/>
            <p:cNvCxnSpPr/>
            <p:nvPr/>
          </p:nvCxnSpPr>
          <p:spPr bwMode="auto">
            <a:xfrm>
              <a:off x="2268538" y="5259402"/>
              <a:ext cx="0" cy="169811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8" name="직선 연결선 117"/>
            <p:cNvCxnSpPr/>
            <p:nvPr/>
          </p:nvCxnSpPr>
          <p:spPr bwMode="auto">
            <a:xfrm>
              <a:off x="2106774" y="5412395"/>
              <a:ext cx="168970" cy="0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19" name="그룹 118"/>
          <p:cNvGrpSpPr/>
          <p:nvPr/>
        </p:nvGrpSpPr>
        <p:grpSpPr>
          <a:xfrm rot="8100000">
            <a:off x="5623150" y="3210066"/>
            <a:ext cx="168970" cy="169811"/>
            <a:chOff x="2106774" y="5259402"/>
            <a:chExt cx="168970" cy="169811"/>
          </a:xfrm>
        </p:grpSpPr>
        <p:cxnSp>
          <p:nvCxnSpPr>
            <p:cNvPr id="120" name="직선 연결선 119"/>
            <p:cNvCxnSpPr/>
            <p:nvPr/>
          </p:nvCxnSpPr>
          <p:spPr bwMode="auto">
            <a:xfrm>
              <a:off x="2268538" y="5259402"/>
              <a:ext cx="0" cy="169811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직선 연결선 120"/>
            <p:cNvCxnSpPr/>
            <p:nvPr/>
          </p:nvCxnSpPr>
          <p:spPr bwMode="auto">
            <a:xfrm>
              <a:off x="2106774" y="5412395"/>
              <a:ext cx="168970" cy="0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2" name="그룹 121"/>
          <p:cNvGrpSpPr/>
          <p:nvPr/>
        </p:nvGrpSpPr>
        <p:grpSpPr>
          <a:xfrm rot="18900000">
            <a:off x="5009566" y="3216388"/>
            <a:ext cx="168970" cy="169811"/>
            <a:chOff x="2106774" y="5259402"/>
            <a:chExt cx="168970" cy="169811"/>
          </a:xfrm>
        </p:grpSpPr>
        <p:cxnSp>
          <p:nvCxnSpPr>
            <p:cNvPr id="123" name="직선 연결선 122"/>
            <p:cNvCxnSpPr/>
            <p:nvPr/>
          </p:nvCxnSpPr>
          <p:spPr bwMode="auto">
            <a:xfrm>
              <a:off x="2268538" y="5259402"/>
              <a:ext cx="0" cy="169811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4" name="직선 연결선 123"/>
            <p:cNvCxnSpPr/>
            <p:nvPr/>
          </p:nvCxnSpPr>
          <p:spPr bwMode="auto">
            <a:xfrm>
              <a:off x="2106774" y="5412395"/>
              <a:ext cx="168970" cy="0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5" name="그룹 124"/>
          <p:cNvGrpSpPr/>
          <p:nvPr/>
        </p:nvGrpSpPr>
        <p:grpSpPr>
          <a:xfrm rot="13500000">
            <a:off x="5328755" y="3502311"/>
            <a:ext cx="168970" cy="169811"/>
            <a:chOff x="2106774" y="5259402"/>
            <a:chExt cx="168970" cy="169811"/>
          </a:xfrm>
        </p:grpSpPr>
        <p:cxnSp>
          <p:nvCxnSpPr>
            <p:cNvPr id="126" name="직선 연결선 125"/>
            <p:cNvCxnSpPr/>
            <p:nvPr/>
          </p:nvCxnSpPr>
          <p:spPr bwMode="auto">
            <a:xfrm>
              <a:off x="2268538" y="5259402"/>
              <a:ext cx="0" cy="169811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7" name="직선 연결선 126"/>
            <p:cNvCxnSpPr/>
            <p:nvPr/>
          </p:nvCxnSpPr>
          <p:spPr bwMode="auto">
            <a:xfrm>
              <a:off x="2106774" y="5412395"/>
              <a:ext cx="168970" cy="0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4" name="그룹 13"/>
          <p:cNvGrpSpPr/>
          <p:nvPr/>
        </p:nvGrpSpPr>
        <p:grpSpPr>
          <a:xfrm>
            <a:off x="7160856" y="6011375"/>
            <a:ext cx="1875640" cy="910013"/>
            <a:chOff x="904581" y="3897227"/>
            <a:chExt cx="4849129" cy="2352675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581" y="3897227"/>
              <a:ext cx="2419350" cy="2352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835" y="3921039"/>
              <a:ext cx="2428875" cy="2305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977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 firstRow="1" bandRow="1"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lvl="0" indent="0" algn="l" defTabSz="1170146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Θ Description &amp; Function</a:t>
                      </a:r>
                      <a:endParaRPr lang="ko-KR" altLang="en-US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751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9pPr>
          </a:lstStyle>
          <a:p>
            <a:pPr algn="just"/>
            <a:r>
              <a:rPr lang="ko-KR" altLang="en-US" sz="1900" spc="-137">
                <a:latin typeface="맑은 고딕"/>
                <a:ea typeface="맑은 고딕"/>
              </a:rPr>
              <a:t>점 종이에 모양과 크기가 다른 직사각형 2개를 그리시오.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7" name="순서도: 대체 처리 46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>
          <a:xfrm>
            <a:off x="623399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8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>
          <a:xfrm>
            <a:off x="571126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>
          <a:xfrm>
            <a:off x="517355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>
          <a:xfrm>
            <a:off x="464165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bg1"/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>
          <a:xfrm>
            <a:off x="410394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>
          <a:xfrm>
            <a:off x="3569702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>
          <a:xfrm>
            <a:off x="303780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>
          <a:xfrm>
            <a:off x="250009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1</a:t>
            </a:r>
          </a:p>
        </p:txBody>
      </p:sp>
      <p:sp>
        <p:nvSpPr>
          <p:cNvPr id="38" name="직사각형 21"/>
          <p:cNvSpPr>
            <a:spLocks noChangeArrowheads="1"/>
          </p:cNvSpPr>
          <p:nvPr/>
        </p:nvSpPr>
        <p:spPr>
          <a:xfrm>
            <a:off x="7751762" y="115888"/>
            <a:ext cx="1392238" cy="38703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just">
              <a:spcBef>
                <a:spcPct val="0"/>
              </a:spcBef>
              <a:spcAft>
                <a:spcPct val="0"/>
              </a:spcAft>
            </a:pPr>
            <a:r>
              <a:rPr lang="en-US" altLang="ko-KR" sz="1000">
                <a:latin typeface="맑은 고딕"/>
                <a:ea typeface="맑은 고딕"/>
              </a:rPr>
              <a:t>suh_h_0301_02_0006_401_1</a:t>
            </a:r>
            <a:endParaRPr lang="ko-KR" altLang="en-US" sz="1000">
              <a:latin typeface="맑은 고딕"/>
              <a:ea typeface="맑은 고딕"/>
            </a:endParaRPr>
          </a:p>
        </p:txBody>
      </p:sp>
      <p:sp>
        <p:nvSpPr>
          <p:cNvPr id="39" name="TextBox 7"/>
          <p:cNvSpPr txBox="1">
            <a:spLocks noChangeArrowheads="1"/>
          </p:cNvSpPr>
          <p:nvPr/>
        </p:nvSpPr>
        <p:spPr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3-1	</a:t>
            </a:r>
          </a:p>
        </p:txBody>
      </p:sp>
      <p:sp>
        <p:nvSpPr>
          <p:cNvPr id="41" name="TextBox 8"/>
          <p:cNvSpPr txBox="1">
            <a:spLocks noChangeArrowheads="1"/>
          </p:cNvSpPr>
          <p:nvPr/>
        </p:nvSpPr>
        <p:spPr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2. </a:t>
            </a:r>
            <a:r>
              <a:rPr lang="ko-KR" altLang="en-US" sz="900">
                <a:latin typeface="맑은 고딕"/>
                <a:ea typeface="맑은 고딕"/>
              </a:rPr>
              <a:t>평면도형</a:t>
            </a:r>
          </a:p>
        </p:txBody>
      </p:sp>
      <p:sp>
        <p:nvSpPr>
          <p:cNvPr id="4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43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44" name="TextBox 9"/>
          <p:cNvSpPr txBox="1">
            <a:spLocks noChangeArrowheads="1"/>
          </p:cNvSpPr>
          <p:nvPr/>
        </p:nvSpPr>
        <p:spPr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06 </a:t>
            </a:r>
            <a:r>
              <a:rPr lang="ko-KR" altLang="en-US" sz="900">
                <a:latin typeface="맑은 고딕"/>
                <a:ea typeface="맑은 고딕"/>
              </a:rPr>
              <a:t>직사각형을 알아볼까요</a:t>
            </a:r>
          </a:p>
        </p:txBody>
      </p:sp>
      <p:pic>
        <p:nvPicPr>
          <p:cNvPr id="13316" name="그림 13315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04056" y="2672916"/>
            <a:ext cx="6120172" cy="2292808"/>
          </a:xfrm>
          <a:prstGeom prst="rect">
            <a:avLst/>
          </a:prstGeom>
        </p:spPr>
      </p:pic>
      <p:sp>
        <p:nvSpPr>
          <p:cNvPr id="13317" name="직사각형 13316"/>
          <p:cNvSpPr/>
          <p:nvPr/>
        </p:nvSpPr>
        <p:spPr>
          <a:xfrm>
            <a:off x="1223628" y="3426172"/>
            <a:ext cx="1548172" cy="82809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18" name="직사각형 13317"/>
          <p:cNvSpPr/>
          <p:nvPr/>
        </p:nvSpPr>
        <p:spPr>
          <a:xfrm>
            <a:off x="4312544" y="3059794"/>
            <a:ext cx="1164332" cy="155241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2" name="그룹 51"/>
          <p:cNvGrpSpPr/>
          <p:nvPr/>
        </p:nvGrpSpPr>
        <p:grpSpPr>
          <a:xfrm>
            <a:off x="4918977" y="2082336"/>
            <a:ext cx="1633243" cy="227347"/>
            <a:chOff x="4317818" y="2197503"/>
            <a:chExt cx="1633243" cy="227347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4317818" y="2197503"/>
              <a:ext cx="1633243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 종이를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드래그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381320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55" name="타원 54"/>
          <p:cNvSpPr/>
          <p:nvPr/>
        </p:nvSpPr>
        <p:spPr>
          <a:xfrm>
            <a:off x="4677819" y="205312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7747FD6F-C544-4BC9-B5F0-A2437BD739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815" y="5259402"/>
            <a:ext cx="1080000" cy="33962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="" xmlns:a16="http://schemas.microsoft.com/office/drawing/2014/main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240" y="5651983"/>
            <a:ext cx="1080000" cy="339623"/>
          </a:xfrm>
          <a:prstGeom prst="rect">
            <a:avLst/>
          </a:prstGeom>
        </p:spPr>
      </p:pic>
      <p:sp>
        <p:nvSpPr>
          <p:cNvPr id="58" name="타원 57"/>
          <p:cNvSpPr/>
          <p:nvPr/>
        </p:nvSpPr>
        <p:spPr>
          <a:xfrm>
            <a:off x="5436096" y="51931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018371" y="1092168"/>
            <a:ext cx="2125629" cy="4978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6"/>
              </a:rPr>
              <a:t>https://cdata2.tsherpa.co.kr/tsherpa/MultiMedia/Flash/2020/curri/index.html?flashxmlnum=yoolim5078&amp;classa=A8-C1-31-MM-MM-04-03-05-0-0-0-0&amp;classno=MM_31_04/suh_0301_02_0005/suh_0301_02_0005_401_1.html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점 종이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점 종이에 드래그하여 그리기 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전자저작물과 기능 동일함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파란 정답 선은 처음에 나타나지 않음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전자저작물 기능 참고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2_4_05.html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\app\resource\contents\lesson02\ops\2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보기 버튼을 클릭하면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도형판에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예시 답안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다시하기로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예시 답안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1233314" y="3426172"/>
            <a:ext cx="145629" cy="147063"/>
            <a:chOff x="1295400" y="2852936"/>
            <a:chExt cx="145629" cy="147063"/>
          </a:xfrm>
        </p:grpSpPr>
        <p:cxnSp>
          <p:nvCxnSpPr>
            <p:cNvPr id="77" name="직선 연결선 76"/>
            <p:cNvCxnSpPr/>
            <p:nvPr/>
          </p:nvCxnSpPr>
          <p:spPr bwMode="auto">
            <a:xfrm>
              <a:off x="1422987" y="2852936"/>
              <a:ext cx="0" cy="144016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직선 연결선 77"/>
            <p:cNvCxnSpPr/>
            <p:nvPr/>
          </p:nvCxnSpPr>
          <p:spPr bwMode="auto">
            <a:xfrm flipH="1">
              <a:off x="1295400" y="2999999"/>
              <a:ext cx="145629" cy="0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9" name="그룹 78"/>
          <p:cNvGrpSpPr/>
          <p:nvPr/>
        </p:nvGrpSpPr>
        <p:grpSpPr>
          <a:xfrm rot="5400000">
            <a:off x="2625454" y="3426889"/>
            <a:ext cx="145629" cy="147063"/>
            <a:chOff x="1295400" y="2852936"/>
            <a:chExt cx="145629" cy="147063"/>
          </a:xfrm>
        </p:grpSpPr>
        <p:cxnSp>
          <p:nvCxnSpPr>
            <p:cNvPr id="80" name="직선 연결선 79"/>
            <p:cNvCxnSpPr/>
            <p:nvPr/>
          </p:nvCxnSpPr>
          <p:spPr bwMode="auto">
            <a:xfrm>
              <a:off x="1422987" y="2852936"/>
              <a:ext cx="0" cy="144016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" name="직선 연결선 84"/>
            <p:cNvCxnSpPr/>
            <p:nvPr/>
          </p:nvCxnSpPr>
          <p:spPr bwMode="auto">
            <a:xfrm flipH="1">
              <a:off x="1295400" y="2999999"/>
              <a:ext cx="145629" cy="0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86" name="그룹 85"/>
          <p:cNvGrpSpPr/>
          <p:nvPr/>
        </p:nvGrpSpPr>
        <p:grpSpPr>
          <a:xfrm rot="16200000">
            <a:off x="1249697" y="4090913"/>
            <a:ext cx="145629" cy="147063"/>
            <a:chOff x="1295400" y="2852936"/>
            <a:chExt cx="145629" cy="147063"/>
          </a:xfrm>
        </p:grpSpPr>
        <p:cxnSp>
          <p:nvCxnSpPr>
            <p:cNvPr id="87" name="직선 연결선 86"/>
            <p:cNvCxnSpPr/>
            <p:nvPr/>
          </p:nvCxnSpPr>
          <p:spPr bwMode="auto">
            <a:xfrm>
              <a:off x="1422987" y="2852936"/>
              <a:ext cx="0" cy="144016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직선 연결선 87"/>
            <p:cNvCxnSpPr/>
            <p:nvPr/>
          </p:nvCxnSpPr>
          <p:spPr bwMode="auto">
            <a:xfrm flipH="1">
              <a:off x="1295400" y="2999999"/>
              <a:ext cx="145629" cy="0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89" name="그룹 88"/>
          <p:cNvGrpSpPr/>
          <p:nvPr/>
        </p:nvGrpSpPr>
        <p:grpSpPr>
          <a:xfrm rot="10800000">
            <a:off x="2618751" y="4090197"/>
            <a:ext cx="145629" cy="147063"/>
            <a:chOff x="1295400" y="2852936"/>
            <a:chExt cx="145629" cy="147063"/>
          </a:xfrm>
        </p:grpSpPr>
        <p:cxnSp>
          <p:nvCxnSpPr>
            <p:cNvPr id="90" name="직선 연결선 89"/>
            <p:cNvCxnSpPr/>
            <p:nvPr/>
          </p:nvCxnSpPr>
          <p:spPr bwMode="auto">
            <a:xfrm>
              <a:off x="1422987" y="2852936"/>
              <a:ext cx="0" cy="144016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" name="직선 연결선 90"/>
            <p:cNvCxnSpPr/>
            <p:nvPr/>
          </p:nvCxnSpPr>
          <p:spPr bwMode="auto">
            <a:xfrm flipH="1">
              <a:off x="1295400" y="2999999"/>
              <a:ext cx="145629" cy="0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18" name="그룹 117"/>
          <p:cNvGrpSpPr/>
          <p:nvPr/>
        </p:nvGrpSpPr>
        <p:grpSpPr>
          <a:xfrm>
            <a:off x="4310912" y="3059794"/>
            <a:ext cx="145629" cy="147063"/>
            <a:chOff x="1295400" y="2852936"/>
            <a:chExt cx="145629" cy="147063"/>
          </a:xfrm>
        </p:grpSpPr>
        <p:cxnSp>
          <p:nvCxnSpPr>
            <p:cNvPr id="119" name="직선 연결선 118"/>
            <p:cNvCxnSpPr/>
            <p:nvPr/>
          </p:nvCxnSpPr>
          <p:spPr bwMode="auto">
            <a:xfrm>
              <a:off x="1422987" y="2852936"/>
              <a:ext cx="0" cy="144016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0" name="직선 연결선 119"/>
            <p:cNvCxnSpPr/>
            <p:nvPr/>
          </p:nvCxnSpPr>
          <p:spPr bwMode="auto">
            <a:xfrm flipH="1">
              <a:off x="1295400" y="2999999"/>
              <a:ext cx="145629" cy="0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1" name="그룹 120"/>
          <p:cNvGrpSpPr/>
          <p:nvPr/>
        </p:nvGrpSpPr>
        <p:grpSpPr>
          <a:xfrm rot="5400000">
            <a:off x="5330530" y="3060511"/>
            <a:ext cx="145629" cy="147063"/>
            <a:chOff x="1295400" y="2852936"/>
            <a:chExt cx="145629" cy="147063"/>
          </a:xfrm>
        </p:grpSpPr>
        <p:cxnSp>
          <p:nvCxnSpPr>
            <p:cNvPr id="122" name="직선 연결선 121"/>
            <p:cNvCxnSpPr/>
            <p:nvPr/>
          </p:nvCxnSpPr>
          <p:spPr bwMode="auto">
            <a:xfrm>
              <a:off x="1422987" y="2852936"/>
              <a:ext cx="0" cy="144016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3" name="직선 연결선 122"/>
            <p:cNvCxnSpPr/>
            <p:nvPr/>
          </p:nvCxnSpPr>
          <p:spPr bwMode="auto">
            <a:xfrm flipH="1">
              <a:off x="1295400" y="2999999"/>
              <a:ext cx="145629" cy="0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4" name="그룹 123"/>
          <p:cNvGrpSpPr/>
          <p:nvPr/>
        </p:nvGrpSpPr>
        <p:grpSpPr>
          <a:xfrm rot="16200000">
            <a:off x="4313261" y="4465861"/>
            <a:ext cx="145629" cy="147063"/>
            <a:chOff x="1295400" y="2852936"/>
            <a:chExt cx="145629" cy="147063"/>
          </a:xfrm>
        </p:grpSpPr>
        <p:cxnSp>
          <p:nvCxnSpPr>
            <p:cNvPr id="125" name="직선 연결선 124"/>
            <p:cNvCxnSpPr/>
            <p:nvPr/>
          </p:nvCxnSpPr>
          <p:spPr bwMode="auto">
            <a:xfrm>
              <a:off x="1422987" y="2852936"/>
              <a:ext cx="0" cy="144016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6" name="직선 연결선 125"/>
            <p:cNvCxnSpPr/>
            <p:nvPr/>
          </p:nvCxnSpPr>
          <p:spPr bwMode="auto">
            <a:xfrm flipH="1">
              <a:off x="1295400" y="2999999"/>
              <a:ext cx="145629" cy="0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7" name="그룹 126"/>
          <p:cNvGrpSpPr/>
          <p:nvPr/>
        </p:nvGrpSpPr>
        <p:grpSpPr>
          <a:xfrm rot="10800000">
            <a:off x="5308050" y="4471606"/>
            <a:ext cx="145629" cy="147063"/>
            <a:chOff x="1295400" y="2852936"/>
            <a:chExt cx="145629" cy="147063"/>
          </a:xfrm>
        </p:grpSpPr>
        <p:cxnSp>
          <p:nvCxnSpPr>
            <p:cNvPr id="128" name="직선 연결선 127"/>
            <p:cNvCxnSpPr/>
            <p:nvPr/>
          </p:nvCxnSpPr>
          <p:spPr bwMode="auto">
            <a:xfrm>
              <a:off x="1422987" y="2852936"/>
              <a:ext cx="0" cy="144016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9" name="직선 연결선 128"/>
            <p:cNvCxnSpPr/>
            <p:nvPr/>
          </p:nvCxnSpPr>
          <p:spPr bwMode="auto">
            <a:xfrm flipH="1">
              <a:off x="1295400" y="2999999"/>
              <a:ext cx="145629" cy="0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839" y="5762677"/>
            <a:ext cx="2126816" cy="777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타원 129"/>
          <p:cNvSpPr/>
          <p:nvPr/>
        </p:nvSpPr>
        <p:spPr>
          <a:xfrm>
            <a:off x="506977" y="264958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1931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 firstRow="1" bandRow="1"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lvl="0" indent="0" algn="l" defTabSz="1170146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Θ Description &amp; Function</a:t>
                      </a:r>
                      <a:endParaRPr lang="ko-KR" altLang="en-US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48" name="순서도: 대체 처리 47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>
          <a:xfrm>
            <a:off x="623399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8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>
          <a:xfrm>
            <a:off x="571126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>
          <a:xfrm>
            <a:off x="517355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bg1"/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>
          <a:xfrm>
            <a:off x="464165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>
          <a:xfrm>
            <a:off x="410394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>
          <a:xfrm>
            <a:off x="3569702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>
          <a:xfrm>
            <a:off x="303780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>
          <a:xfrm>
            <a:off x="250009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1</a:t>
            </a:r>
          </a:p>
        </p:txBody>
      </p:sp>
      <p:pic>
        <p:nvPicPr>
          <p:cNvPr id="85" name="Picture 6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5720285" y="5237364"/>
            <a:ext cx="985838" cy="3238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4" name="TextBox 43"/>
          <p:cNvSpPr txBox="1"/>
          <p:nvPr/>
        </p:nvSpPr>
        <p:spPr>
          <a:xfrm>
            <a:off x="644499" y="1604119"/>
            <a:ext cx="6110881" cy="3751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9pPr>
          </a:lstStyle>
          <a:p>
            <a:pPr algn="just"/>
            <a:r>
              <a:rPr lang="ko-KR" altLang="en-US" sz="1900" spc="-137">
                <a:latin typeface="맑은 고딕"/>
                <a:ea typeface="맑은 고딕"/>
              </a:rPr>
              <a:t>어떤 도형에 대한 설명인지 쓰시오.</a:t>
            </a: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직사각형 21"/>
          <p:cNvSpPr>
            <a:spLocks noChangeArrowheads="1"/>
          </p:cNvSpPr>
          <p:nvPr/>
        </p:nvSpPr>
        <p:spPr>
          <a:xfrm>
            <a:off x="7751762" y="115888"/>
            <a:ext cx="1392237" cy="38703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just">
              <a:spcBef>
                <a:spcPct val="0"/>
              </a:spcBef>
              <a:spcAft>
                <a:spcPct val="0"/>
              </a:spcAft>
            </a:pPr>
            <a:r>
              <a:rPr lang="en-US" altLang="ko-KR" sz="1000">
                <a:latin typeface="맑은 고딕"/>
                <a:ea typeface="맑은 고딕"/>
              </a:rPr>
              <a:t>suh_h_0301_02_0006_401_1</a:t>
            </a:r>
            <a:endParaRPr lang="ko-KR" altLang="en-US" sz="1000">
              <a:latin typeface="맑은 고딕"/>
              <a:ea typeface="맑은 고딕"/>
            </a:endParaRPr>
          </a:p>
        </p:txBody>
      </p:sp>
      <p:sp>
        <p:nvSpPr>
          <p:cNvPr id="33" name="TextBox 7"/>
          <p:cNvSpPr txBox="1">
            <a:spLocks noChangeArrowheads="1"/>
          </p:cNvSpPr>
          <p:nvPr/>
        </p:nvSpPr>
        <p:spPr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3-1	</a:t>
            </a: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2. </a:t>
            </a:r>
            <a:r>
              <a:rPr lang="ko-KR" altLang="en-US" sz="900">
                <a:latin typeface="맑은 고딕"/>
                <a:ea typeface="맑은 고딕"/>
              </a:rPr>
              <a:t>평면도형</a:t>
            </a:r>
          </a:p>
        </p:txBody>
      </p:sp>
      <p:sp>
        <p:nvSpPr>
          <p:cNvPr id="35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36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06 </a:t>
            </a:r>
            <a:r>
              <a:rPr lang="ko-KR" altLang="en-US" sz="900">
                <a:latin typeface="맑은 고딕"/>
                <a:ea typeface="맑은 고딕"/>
              </a:rPr>
              <a:t>직사각형을 알아볼까요</a:t>
            </a:r>
          </a:p>
        </p:txBody>
      </p:sp>
      <p:pic>
        <p:nvPicPr>
          <p:cNvPr id="87" name="Picture 12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4621044" y="5232982"/>
            <a:ext cx="1040273" cy="3484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8" name="타원 75"/>
          <p:cNvSpPr/>
          <p:nvPr/>
        </p:nvSpPr>
        <p:spPr>
          <a:xfrm>
            <a:off x="4472808" y="497780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#</a:t>
            </a:r>
            <a:r>
              <a:rPr lang="ko-KR" altLang="en-US" sz="1100" b="1">
                <a:solidFill>
                  <a:schemeClr val="bg1"/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89" name="타원 77"/>
          <p:cNvSpPr/>
          <p:nvPr/>
        </p:nvSpPr>
        <p:spPr>
          <a:xfrm>
            <a:off x="5636839" y="497780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#</a:t>
            </a:r>
            <a:r>
              <a:rPr lang="ko-KR" altLang="en-US" sz="1100" b="1">
                <a:solidFill>
                  <a:schemeClr val="bg1"/>
                </a:solidFill>
                <a:latin typeface="맑은 고딕"/>
                <a:ea typeface="맑은 고딕"/>
              </a:rPr>
              <a:t>4</a:t>
            </a:r>
          </a:p>
        </p:txBody>
      </p:sp>
      <p:pic>
        <p:nvPicPr>
          <p:cNvPr id="4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380" y="3383941"/>
            <a:ext cx="934159" cy="93415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67817"/>
            <a:ext cx="934159" cy="93415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모서리가 둥근 사각형 설명선 42"/>
          <p:cNvSpPr/>
          <p:nvPr/>
        </p:nvSpPr>
        <p:spPr>
          <a:xfrm>
            <a:off x="1727200" y="3501008"/>
            <a:ext cx="3553158" cy="641224"/>
          </a:xfrm>
          <a:prstGeom prst="wedgeRoundRectCallout">
            <a:avLst>
              <a:gd name="adj1" fmla="val 55760"/>
              <a:gd name="adj2" fmla="val 10496"/>
              <a:gd name="adj3" fmla="val 16667"/>
            </a:avLst>
          </a:prstGeom>
          <a:noFill/>
          <a:ln w="19050">
            <a:solidFill>
              <a:srgbClr val="F496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개의 각이 모두 직각이야</a:t>
            </a:r>
            <a:r>
              <a:rPr lang="en-US" altLang="ko-KR" sz="1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모서리가 둥근 사각형 설명선 43"/>
          <p:cNvSpPr/>
          <p:nvPr/>
        </p:nvSpPr>
        <p:spPr>
          <a:xfrm>
            <a:off x="1553951" y="2420888"/>
            <a:ext cx="5075449" cy="637013"/>
          </a:xfrm>
          <a:prstGeom prst="wedgeRoundRectCallout">
            <a:avLst>
              <a:gd name="adj1" fmla="val -55144"/>
              <a:gd name="adj2" fmla="val 4641"/>
              <a:gd name="adj3" fmla="val 16667"/>
            </a:avLst>
          </a:prstGeom>
          <a:noFill/>
          <a:ln w="19050">
            <a:solidFill>
              <a:srgbClr val="DD5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개의 변과 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개의 </a:t>
            </a:r>
            <a:r>
              <a:rPr lang="ko-KR" altLang="en-US" sz="19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꼭짓점으로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이루어져 있어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46784" y="4600859"/>
            <a:ext cx="140118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직사각형</a:t>
            </a:r>
          </a:p>
        </p:txBody>
      </p:sp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097" y="4629909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621276" y="31009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6223811" y="394838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018371" y="1092168"/>
            <a:ext cx="2125629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8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8"/>
              </a:rPr>
              <a:t>e.tsherpa.co.kr/webdata/MultiMedia/Flash/2020/curri/index.html?flashxmlnum=youblue86&amp;classa=A8-C1-31-MM-MM-04-03-06-0-0-0-0&amp;classno=MM_31_04/suh_0301_02_0006/suh_0301_02_0006_401_1.html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캐릭터 수정 있음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캐릭터 배경에 맞춰서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테두리 변경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클릭 시 풀이 팝업 창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1869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380" y="3383941"/>
            <a:ext cx="934159" cy="93415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67817"/>
            <a:ext cx="934159" cy="93415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모서리가 둥근 사각형 설명선 48"/>
          <p:cNvSpPr/>
          <p:nvPr/>
        </p:nvSpPr>
        <p:spPr>
          <a:xfrm>
            <a:off x="1727200" y="3501008"/>
            <a:ext cx="3553158" cy="641224"/>
          </a:xfrm>
          <a:prstGeom prst="wedgeRoundRectCallout">
            <a:avLst>
              <a:gd name="adj1" fmla="val 55760"/>
              <a:gd name="adj2" fmla="val 10496"/>
              <a:gd name="adj3" fmla="val 16667"/>
            </a:avLst>
          </a:prstGeom>
          <a:noFill/>
          <a:ln w="19050">
            <a:solidFill>
              <a:srgbClr val="F496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개의 각이 모두 직각이야</a:t>
            </a:r>
            <a:r>
              <a:rPr lang="en-US" altLang="ko-KR" sz="1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모서리가 둥근 사각형 설명선 49"/>
          <p:cNvSpPr/>
          <p:nvPr/>
        </p:nvSpPr>
        <p:spPr>
          <a:xfrm>
            <a:off x="1553951" y="2420888"/>
            <a:ext cx="5075449" cy="637013"/>
          </a:xfrm>
          <a:prstGeom prst="wedgeRoundRectCallout">
            <a:avLst>
              <a:gd name="adj1" fmla="val -55144"/>
              <a:gd name="adj2" fmla="val 4641"/>
              <a:gd name="adj3" fmla="val 16667"/>
            </a:avLst>
          </a:prstGeom>
          <a:noFill/>
          <a:ln w="19050">
            <a:solidFill>
              <a:srgbClr val="DD5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개의 변과 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개의 </a:t>
            </a:r>
            <a:r>
              <a:rPr lang="ko-KR" altLang="en-US" sz="19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꼭짓점으로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이루어져 있어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621276" y="31009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223811" y="394838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 firstRow="1" bandRow="1"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lvl="0" indent="0" algn="l" defTabSz="1170146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Θ Description &amp; Function</a:t>
                      </a:r>
                      <a:endParaRPr lang="ko-KR" altLang="en-US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48" name="순서도: 대체 처리 47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>
          <a:xfrm>
            <a:off x="623399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8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>
          <a:xfrm>
            <a:off x="571126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>
          <a:xfrm>
            <a:off x="517355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bg1"/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>
          <a:xfrm>
            <a:off x="464165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>
          <a:xfrm>
            <a:off x="410394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>
          <a:xfrm>
            <a:off x="3569702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>
          <a:xfrm>
            <a:off x="303780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>
          <a:xfrm>
            <a:off x="250009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1</a:t>
            </a:r>
          </a:p>
        </p:txBody>
      </p:sp>
      <p:pic>
        <p:nvPicPr>
          <p:cNvPr id="85" name="Picture 6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5720285" y="5237364"/>
            <a:ext cx="985838" cy="3238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4" name="TextBox 43"/>
          <p:cNvSpPr txBox="1"/>
          <p:nvPr/>
        </p:nvSpPr>
        <p:spPr>
          <a:xfrm>
            <a:off x="644499" y="1604119"/>
            <a:ext cx="6110881" cy="3751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9pPr>
          </a:lstStyle>
          <a:p>
            <a:pPr algn="just"/>
            <a:r>
              <a:rPr lang="ko-KR" altLang="en-US" sz="1900" spc="-137">
                <a:latin typeface="맑은 고딕"/>
                <a:ea typeface="맑은 고딕"/>
              </a:rPr>
              <a:t>어떤 도형에 대한 설명인지 쓰시오.</a:t>
            </a: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7" name="직사각형 56"/>
          <p:cNvSpPr/>
          <p:nvPr/>
        </p:nvSpPr>
        <p:spPr>
          <a:xfrm>
            <a:off x="3131840" y="4577528"/>
            <a:ext cx="1224136" cy="4356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ko-KR" altLang="en-US" sz="2000" b="1">
                <a:solidFill>
                  <a:schemeClr val="tx2"/>
                </a:solidFill>
                <a:latin typeface="맑은 고딕"/>
                <a:ea typeface="맑은 고딕"/>
              </a:rPr>
              <a:t>직사각형</a:t>
            </a: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4212000" y="4442152"/>
            <a:ext cx="360000" cy="355000"/>
          </a:xfrm>
          <a:prstGeom prst="rect">
            <a:avLst/>
          </a:prstGeom>
        </p:spPr>
      </p:pic>
      <p:pic>
        <p:nvPicPr>
          <p:cNvPr id="60" name="Picture 4"/>
          <p:cNvPicPr>
            <a:picLocks noChangeAspect="1" noChangeArrowheads="1"/>
          </p:cNvPicPr>
          <p:nvPr/>
        </p:nvPicPr>
        <p:blipFill rotWithShape="1">
          <a:blip r:embed="rId7">
            <a:alphaModFix/>
            <a:lum/>
          </a:blip>
          <a:srcRect/>
          <a:stretch>
            <a:fillRect/>
          </a:stretch>
        </p:blipFill>
        <p:spPr>
          <a:xfrm>
            <a:off x="2591780" y="4593578"/>
            <a:ext cx="486479" cy="41779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직사각형 21"/>
          <p:cNvSpPr>
            <a:spLocks noChangeArrowheads="1"/>
          </p:cNvSpPr>
          <p:nvPr/>
        </p:nvSpPr>
        <p:spPr>
          <a:xfrm>
            <a:off x="7751762" y="115888"/>
            <a:ext cx="1392237" cy="38703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just">
              <a:spcBef>
                <a:spcPct val="0"/>
              </a:spcBef>
              <a:spcAft>
                <a:spcPct val="0"/>
              </a:spcAft>
            </a:pPr>
            <a:r>
              <a:rPr lang="en-US" altLang="ko-KR" sz="1000">
                <a:latin typeface="맑은 고딕"/>
                <a:ea typeface="맑은 고딕"/>
              </a:rPr>
              <a:t>suh_h_0301_02_0006_401_1</a:t>
            </a:r>
            <a:endParaRPr lang="ko-KR" altLang="en-US" sz="1000">
              <a:latin typeface="맑은 고딕"/>
              <a:ea typeface="맑은 고딕"/>
            </a:endParaRPr>
          </a:p>
        </p:txBody>
      </p:sp>
      <p:sp>
        <p:nvSpPr>
          <p:cNvPr id="33" name="TextBox 7"/>
          <p:cNvSpPr txBox="1">
            <a:spLocks noChangeArrowheads="1"/>
          </p:cNvSpPr>
          <p:nvPr/>
        </p:nvSpPr>
        <p:spPr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3-1	</a:t>
            </a: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2. </a:t>
            </a:r>
            <a:r>
              <a:rPr lang="ko-KR" altLang="en-US" sz="900">
                <a:latin typeface="맑은 고딕"/>
                <a:ea typeface="맑은 고딕"/>
              </a:rPr>
              <a:t>평면도형</a:t>
            </a:r>
          </a:p>
        </p:txBody>
      </p:sp>
      <p:sp>
        <p:nvSpPr>
          <p:cNvPr id="35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36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06 </a:t>
            </a:r>
            <a:r>
              <a:rPr lang="ko-KR" altLang="en-US" sz="900">
                <a:latin typeface="맑은 고딕"/>
                <a:ea typeface="맑은 고딕"/>
              </a:rPr>
              <a:t>직사각형을 알아볼까요</a:t>
            </a:r>
          </a:p>
        </p:txBody>
      </p:sp>
      <p:pic>
        <p:nvPicPr>
          <p:cNvPr id="87" name="Picture 12"/>
          <p:cNvPicPr>
            <a:picLocks noChangeAspect="1" noChangeArrowheads="1"/>
          </p:cNvPicPr>
          <p:nvPr/>
        </p:nvPicPr>
        <p:blipFill rotWithShape="1">
          <a:blip r:embed="rId8">
            <a:alphaModFix/>
            <a:lum/>
          </a:blip>
          <a:srcRect/>
          <a:stretch>
            <a:fillRect/>
          </a:stretch>
        </p:blipFill>
        <p:spPr>
          <a:xfrm>
            <a:off x="4621044" y="5232982"/>
            <a:ext cx="1040273" cy="3484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0" name="Picture 7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5688124" y="3298315"/>
            <a:ext cx="914153" cy="914153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99" name="그룹 57"/>
          <p:cNvGrpSpPr/>
          <p:nvPr/>
        </p:nvGrpSpPr>
        <p:grpSpPr>
          <a:xfrm>
            <a:off x="164959" y="3057901"/>
            <a:ext cx="6667165" cy="2159244"/>
            <a:chOff x="179512" y="2613652"/>
            <a:chExt cx="6667165" cy="2659638"/>
          </a:xfrm>
        </p:grpSpPr>
        <p:sp>
          <p:nvSpPr>
            <p:cNvPr id="100" name="직각 삼각형 58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1" name="직사각형 59"/>
            <p:cNvSpPr/>
            <p:nvPr/>
          </p:nvSpPr>
          <p:spPr>
            <a:xfrm>
              <a:off x="179512" y="2976531"/>
              <a:ext cx="6667165" cy="21086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102" name="Picture 2"/>
            <p:cNvPicPr>
              <a:picLocks noChangeAspect="1" noChangeArrowheads="1"/>
            </p:cNvPicPr>
            <p:nvPr/>
          </p:nvPicPr>
          <p:blipFill rotWithShape="1">
            <a:blip r:embed="rId9">
              <a:alphaModFix/>
              <a:lum/>
            </a:blip>
            <a:srcRect/>
            <a:stretch>
              <a:fillRect/>
            </a:stretch>
          </p:blipFill>
          <p:spPr>
            <a:xfrm>
              <a:off x="390822" y="261365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103" name="TextBox 56"/>
          <p:cNvSpPr txBox="1"/>
          <p:nvPr/>
        </p:nvSpPr>
        <p:spPr>
          <a:xfrm>
            <a:off x="7018371" y="1092168"/>
            <a:ext cx="21256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000" b="1" dirty="0">
                <a:latin typeface="맑은 고딕"/>
                <a:ea typeface="맑은 고딕"/>
              </a:rPr>
              <a:t>&lt;</a:t>
            </a:r>
            <a:r>
              <a:rPr lang="ko-KR" altLang="en-US" sz="1000" b="1" dirty="0">
                <a:latin typeface="맑은 고딕"/>
                <a:ea typeface="맑은 고딕"/>
              </a:rPr>
              <a:t>풀이 화면 선택 시 보이는 화면</a:t>
            </a:r>
            <a:r>
              <a:rPr lang="en-US" altLang="ko-KR" sz="1000" b="1" dirty="0">
                <a:latin typeface="맑은 고딕"/>
                <a:ea typeface="맑은 고딕"/>
              </a:rPr>
              <a:t>&gt;</a:t>
            </a:r>
          </a:p>
          <a:p>
            <a:pPr marL="228600" indent="-228600" algn="just"/>
            <a:endParaRPr lang="en-US" altLang="ko-KR" sz="1000" dirty="0">
              <a:latin typeface="맑은 고딕"/>
              <a:ea typeface="맑은 고딕"/>
            </a:endParaRPr>
          </a:p>
        </p:txBody>
      </p:sp>
      <p:pic>
        <p:nvPicPr>
          <p:cNvPr id="104" name="Picture 2"/>
          <p:cNvPicPr>
            <a:picLocks noChangeAspect="1" noChangeArrowheads="1"/>
          </p:cNvPicPr>
          <p:nvPr/>
        </p:nvPicPr>
        <p:blipFill rotWithShape="1">
          <a:blip r:embed="rId10">
            <a:alphaModFix/>
            <a:lum/>
          </a:blip>
          <a:srcRect/>
          <a:stretch>
            <a:fillRect/>
          </a:stretch>
        </p:blipFill>
        <p:spPr>
          <a:xfrm>
            <a:off x="251520" y="3498531"/>
            <a:ext cx="1832649" cy="145981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5" name="TextBox 106"/>
          <p:cNvSpPr txBox="1"/>
          <p:nvPr/>
        </p:nvSpPr>
        <p:spPr>
          <a:xfrm>
            <a:off x="2392274" y="3492023"/>
            <a:ext cx="43631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>
                <a:latin typeface="맑은 고딕"/>
                <a:ea typeface="맑은 고딕"/>
              </a:rPr>
              <a:t>직사각형은 네 각이 모두 직각인 사각형입니다.</a:t>
            </a:r>
          </a:p>
        </p:txBody>
      </p:sp>
      <p:sp>
        <p:nvSpPr>
          <p:cNvPr id="106" name="TextBox 108"/>
          <p:cNvSpPr txBox="1"/>
          <p:nvPr/>
        </p:nvSpPr>
        <p:spPr>
          <a:xfrm>
            <a:off x="2392274" y="4282893"/>
            <a:ext cx="43631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>
                <a:latin typeface="맑은 고딕"/>
                <a:ea typeface="맑은 고딕"/>
              </a:rPr>
              <a:t>직사각형은 4개의 변과 4개의 </a:t>
            </a:r>
            <a:r>
              <a:rPr lang="ko-KR" altLang="en-US" sz="2000" dirty="0" err="1">
                <a:latin typeface="맑은 고딕"/>
                <a:ea typeface="맑은 고딕"/>
              </a:rPr>
              <a:t>꼭짓점이</a:t>
            </a:r>
            <a:r>
              <a:rPr lang="ko-KR" altLang="en-US" sz="2000" dirty="0">
                <a:latin typeface="맑은 고딕"/>
                <a:ea typeface="맑은 고딕"/>
              </a:rPr>
              <a:t> 있습니다.</a:t>
            </a:r>
          </a:p>
        </p:txBody>
      </p:sp>
      <p:sp>
        <p:nvSpPr>
          <p:cNvPr id="107" name="타원 109"/>
          <p:cNvSpPr/>
          <p:nvPr/>
        </p:nvSpPr>
        <p:spPr>
          <a:xfrm>
            <a:off x="2301086" y="3634833"/>
            <a:ext cx="71996" cy="71996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8" name="타원 110"/>
          <p:cNvSpPr/>
          <p:nvPr/>
        </p:nvSpPr>
        <p:spPr>
          <a:xfrm>
            <a:off x="2301086" y="4438818"/>
            <a:ext cx="71996" cy="71996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099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9" t="23077" r="24777" b="6041"/>
          <a:stretch/>
        </p:blipFill>
        <p:spPr bwMode="auto">
          <a:xfrm>
            <a:off x="107505" y="892335"/>
            <a:ext cx="6876763" cy="4669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389" y="856330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243889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사각형 </a:t>
            </a:r>
            <a:r>
              <a:rPr lang="ko-KR" altLang="en-US" sz="36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</a:t>
            </a:r>
            <a:endParaRPr lang="ko-KR" altLang="en-US" sz="3600" b="1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035768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2_5_1_ani.mp4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85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app\resource\contents\lesson02\ops\2\media\mp4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55246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 firstRow="1" bandRow="1"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lvl="0" indent="0" algn="l" defTabSz="1170146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Θ Description &amp; Function</a:t>
                      </a:r>
                      <a:endParaRPr lang="ko-KR" altLang="en-US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751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9pPr>
          </a:lstStyle>
          <a:p>
            <a:pPr algn="just"/>
            <a:r>
              <a:rPr lang="ko-KR" altLang="en-US" sz="1900" spc="-137">
                <a:latin typeface="맑은 고딕"/>
                <a:ea typeface="맑은 고딕"/>
              </a:rPr>
              <a:t>직사각형이 아닌 것을 고르고 이유를 쓰시오.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5710398" y="5237364"/>
            <a:ext cx="985838" cy="3238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0" name="순서도: 대체 처리 89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>
          <a:xfrm>
            <a:off x="623399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8</a:t>
            </a:r>
          </a:p>
        </p:txBody>
      </p:sp>
      <p:sp>
        <p:nvSpPr>
          <p:cNvPr id="92" name="순서도: 대체 처리 91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>
          <a:xfrm>
            <a:off x="571126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bg1"/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7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>
          <a:xfrm>
            <a:off x="517355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>
          <a:xfrm>
            <a:off x="464165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>
          <a:xfrm>
            <a:off x="410394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>
          <a:xfrm>
            <a:off x="3569702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>
          <a:xfrm>
            <a:off x="303780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104" name="순서도: 대체 처리 103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>
          <a:xfrm>
            <a:off x="250009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1</a:t>
            </a:r>
          </a:p>
        </p:txBody>
      </p:sp>
      <p:sp>
        <p:nvSpPr>
          <p:cNvPr id="44" name="직사각형 21"/>
          <p:cNvSpPr>
            <a:spLocks noChangeArrowheads="1"/>
          </p:cNvSpPr>
          <p:nvPr/>
        </p:nvSpPr>
        <p:spPr>
          <a:xfrm>
            <a:off x="7751762" y="115888"/>
            <a:ext cx="1392238" cy="38703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just">
              <a:spcBef>
                <a:spcPct val="0"/>
              </a:spcBef>
              <a:spcAft>
                <a:spcPct val="0"/>
              </a:spcAft>
            </a:pPr>
            <a:r>
              <a:rPr lang="en-US" altLang="ko-KR" sz="1000">
                <a:latin typeface="맑은 고딕"/>
                <a:ea typeface="맑은 고딕"/>
              </a:rPr>
              <a:t>suh_h_0301_02_0006_401_1</a:t>
            </a:r>
            <a:endParaRPr lang="ko-KR" altLang="en-US" sz="1000">
              <a:latin typeface="맑은 고딕"/>
              <a:ea typeface="맑은 고딕"/>
            </a:endParaRP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3-1	</a:t>
            </a:r>
          </a:p>
        </p:txBody>
      </p:sp>
      <p:sp>
        <p:nvSpPr>
          <p:cNvPr id="56" name="TextBox 8"/>
          <p:cNvSpPr txBox="1">
            <a:spLocks noChangeArrowheads="1"/>
          </p:cNvSpPr>
          <p:nvPr/>
        </p:nvSpPr>
        <p:spPr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2. </a:t>
            </a:r>
            <a:r>
              <a:rPr lang="ko-KR" altLang="en-US" sz="900">
                <a:latin typeface="맑은 고딕"/>
                <a:ea typeface="맑은 고딕"/>
              </a:rPr>
              <a:t>평면도형</a:t>
            </a:r>
          </a:p>
        </p:txBody>
      </p:sp>
      <p:sp>
        <p:nvSpPr>
          <p:cNvPr id="57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59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60" name="TextBox 9"/>
          <p:cNvSpPr txBox="1">
            <a:spLocks noChangeArrowheads="1"/>
          </p:cNvSpPr>
          <p:nvPr/>
        </p:nvSpPr>
        <p:spPr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06 </a:t>
            </a:r>
            <a:r>
              <a:rPr lang="ko-KR" altLang="en-US" sz="900">
                <a:latin typeface="맑은 고딕"/>
                <a:ea typeface="맑은 고딕"/>
              </a:rPr>
              <a:t>직사각형을 알아볼까요</a:t>
            </a:r>
          </a:p>
        </p:txBody>
      </p:sp>
      <p:pic>
        <p:nvPicPr>
          <p:cNvPr id="106" name="그림 105"/>
          <p:cNvPicPr/>
          <p:nvPr/>
        </p:nvPicPr>
        <p:blipFill rotWithShape="1">
          <a:blip r:embed="rId3">
            <a:alphaModFix/>
            <a:lum/>
          </a:blip>
          <a:srcRect t="-2350" r="1660"/>
          <a:stretch>
            <a:fillRect/>
          </a:stretch>
        </p:blipFill>
        <p:spPr>
          <a:xfrm>
            <a:off x="396552" y="2160240"/>
            <a:ext cx="6192180" cy="1854155"/>
          </a:xfrm>
          <a:prstGeom prst="rect">
            <a:avLst/>
          </a:prstGeom>
        </p:spPr>
      </p:pic>
      <p:pic>
        <p:nvPicPr>
          <p:cNvPr id="107" name="Picture 2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8" name="Picture 4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405441" y="2204095"/>
            <a:ext cx="350134" cy="35686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9" name="Picture 5"/>
          <p:cNvPicPr>
            <a:picLocks noChangeAspect="1" noChangeArrowheads="1"/>
          </p:cNvPicPr>
          <p:nvPr/>
        </p:nvPicPr>
        <p:blipFill rotWithShape="1">
          <a:blip r:embed="rId6">
            <a:alphaModFix/>
            <a:lum/>
          </a:blip>
          <a:srcRect/>
          <a:stretch>
            <a:fillRect/>
          </a:stretch>
        </p:blipFill>
        <p:spPr>
          <a:xfrm>
            <a:off x="2430735" y="2199332"/>
            <a:ext cx="377068" cy="3636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7" name="타원 77"/>
          <p:cNvSpPr/>
          <p:nvPr/>
        </p:nvSpPr>
        <p:spPr>
          <a:xfrm>
            <a:off x="715331" y="208378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i="0" spc="5">
                <a:solidFill>
                  <a:schemeClr val="bg1"/>
                </a:solidFill>
                <a:latin typeface="맑은 고딕"/>
                <a:ea typeface="맑은 고딕"/>
              </a:rPr>
              <a:t>#</a:t>
            </a:r>
            <a:r>
              <a:rPr lang="ko-KR" altLang="en-US" sz="1100" b="1" i="0" spc="5">
                <a:solidFill>
                  <a:schemeClr val="bg1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46" name="타원 45"/>
          <p:cNvSpPr/>
          <p:nvPr/>
        </p:nvSpPr>
        <p:spPr>
          <a:xfrm>
            <a:off x="1655676" y="2435874"/>
            <a:ext cx="363390" cy="36339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2174572" y="3501008"/>
            <a:ext cx="363390" cy="36339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441545" y="4187706"/>
            <a:ext cx="586468" cy="43564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53" y="4203756"/>
            <a:ext cx="486479" cy="41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213" y="4248801"/>
            <a:ext cx="307542" cy="313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733550"/>
            <a:ext cx="595156" cy="376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직사각형 52"/>
          <p:cNvSpPr/>
          <p:nvPr/>
        </p:nvSpPr>
        <p:spPr>
          <a:xfrm>
            <a:off x="1429576" y="4721544"/>
            <a:ext cx="4978627" cy="43564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네 각이 모두 직각인 사각형이 아닙니다</a:t>
            </a:r>
            <a:r>
              <a:rPr lang="en-US" altLang="ko-KR" sz="20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3755" y="4064953"/>
            <a:ext cx="360000" cy="355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7869" y="4562258"/>
            <a:ext cx="360000" cy="355000"/>
          </a:xfrm>
          <a:prstGeom prst="rect">
            <a:avLst/>
          </a:prstGeom>
        </p:spPr>
      </p:pic>
      <p:sp>
        <p:nvSpPr>
          <p:cNvPr id="78" name="타원 77"/>
          <p:cNvSpPr/>
          <p:nvPr/>
        </p:nvSpPr>
        <p:spPr>
          <a:xfrm>
            <a:off x="5472570" y="523736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/>
                <a:ea typeface="맑은 고딕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018371" y="944724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10"/>
              </a:rPr>
              <a:t>https://cdata2.tsherpa.co.kr/tsherpa/MultiMedia/Flash/2020/curri/index.html?flashxmlnum=yoolim5078&amp;classa=A8-C1-31-MM-MM-04-03-05-0-0-0-0&amp;classno=MM_31_04/suh_0301_02_0005/suh_0301_02_0005_401_1.html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화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위에 기호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처음엔 파란 정답 원 보이지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‘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‘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‘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버튼 클릭 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타원 77"/>
          <p:cNvSpPr/>
          <p:nvPr/>
        </p:nvSpPr>
        <p:spPr>
          <a:xfrm>
            <a:off x="1954530" y="228982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i="0" spc="5" dirty="0" smtClean="0">
                <a:solidFill>
                  <a:schemeClr val="bg1"/>
                </a:solidFill>
                <a:latin typeface="맑은 고딕"/>
                <a:ea typeface="맑은 고딕"/>
              </a:rPr>
              <a:t>#3</a:t>
            </a:r>
            <a:endParaRPr lang="ko-KR" altLang="en-US" sz="1100" b="1" i="0" spc="5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552950" y="2229833"/>
            <a:ext cx="349783" cy="38773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0" name="Picture 6"/>
          <p:cNvPicPr>
            <a:picLocks noChangeAspect="1" noChangeArrowheads="1"/>
          </p:cNvPicPr>
          <p:nvPr/>
        </p:nvPicPr>
        <p:blipFill rotWithShape="1">
          <a:blip r:embed="rId11">
            <a:alphaModFix/>
            <a:lum/>
          </a:blip>
          <a:srcRect/>
          <a:stretch>
            <a:fillRect/>
          </a:stretch>
        </p:blipFill>
        <p:spPr>
          <a:xfrm>
            <a:off x="4680526" y="2199332"/>
            <a:ext cx="377068" cy="37033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91443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 firstRow="1" bandRow="1"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lvl="0" indent="0" algn="l" defTabSz="1170146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Θ Description &amp; Function</a:t>
                      </a:r>
                      <a:endParaRPr lang="ko-KR" altLang="en-US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67045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9pPr>
          </a:lstStyle>
          <a:p>
            <a:pPr algn="just"/>
            <a:r>
              <a:rPr lang="ko-KR" altLang="en-US" sz="1900" spc="-137">
                <a:latin typeface="맑은 고딕"/>
                <a:ea typeface="맑은 고딕"/>
              </a:rPr>
              <a:t>점선을 따라 색종이를 자르려고 합니다. 직사각형이 모두 몇 개 나오는지 구하시오.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5710398" y="5237364"/>
            <a:ext cx="985838" cy="3238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8" name="순서도: 대체 처리 37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>
          <a:xfrm>
            <a:off x="623399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bg1"/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8</a:t>
            </a:r>
          </a:p>
        </p:txBody>
      </p:sp>
      <p:sp>
        <p:nvSpPr>
          <p:cNvPr id="40" name="순서도: 대체 처리 39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>
          <a:xfrm>
            <a:off x="571126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7</a:t>
            </a:r>
          </a:p>
        </p:txBody>
      </p:sp>
      <p:sp>
        <p:nvSpPr>
          <p:cNvPr id="42" name="순서도: 대체 처리 41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>
          <a:xfrm>
            <a:off x="517355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44" name="순서도: 대체 처리 43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>
          <a:xfrm>
            <a:off x="464165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>
          <a:xfrm>
            <a:off x="410394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>
          <a:xfrm>
            <a:off x="3569702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>
          <a:xfrm>
            <a:off x="303780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>
          <a:xfrm>
            <a:off x="250009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1</a:t>
            </a:r>
          </a:p>
        </p:txBody>
      </p:sp>
      <p:sp>
        <p:nvSpPr>
          <p:cNvPr id="60" name="타원 59"/>
          <p:cNvSpPr/>
          <p:nvPr/>
        </p:nvSpPr>
        <p:spPr>
          <a:xfrm>
            <a:off x="5633255" y="495934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#3</a:t>
            </a:r>
            <a:endParaRPr lang="ko-KR" altLang="en-US" sz="11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>
          <a:xfrm>
            <a:off x="7751762" y="115888"/>
            <a:ext cx="1392238" cy="38703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just">
              <a:spcBef>
                <a:spcPct val="0"/>
              </a:spcBef>
              <a:spcAft>
                <a:spcPct val="0"/>
              </a:spcAft>
            </a:pPr>
            <a:r>
              <a:rPr lang="en-US" altLang="ko-KR" sz="1000">
                <a:latin typeface="맑은 고딕"/>
                <a:ea typeface="맑은 고딕"/>
              </a:rPr>
              <a:t>suh_h_0301_02_0006_401_1</a:t>
            </a:r>
            <a:endParaRPr lang="ko-KR" altLang="en-US" sz="1000">
              <a:latin typeface="맑은 고딕"/>
              <a:ea typeface="맑은 고딕"/>
            </a:endParaRP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3-1	</a:t>
            </a:r>
          </a:p>
        </p:txBody>
      </p:sp>
      <p:sp>
        <p:nvSpPr>
          <p:cNvPr id="51" name="TextBox 8"/>
          <p:cNvSpPr txBox="1">
            <a:spLocks noChangeArrowheads="1"/>
          </p:cNvSpPr>
          <p:nvPr/>
        </p:nvSpPr>
        <p:spPr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2. </a:t>
            </a:r>
            <a:r>
              <a:rPr lang="ko-KR" altLang="en-US" sz="900">
                <a:latin typeface="맑은 고딕"/>
                <a:ea typeface="맑은 고딕"/>
              </a:rPr>
              <a:t>평면도형</a:t>
            </a:r>
          </a:p>
        </p:txBody>
      </p:sp>
      <p:sp>
        <p:nvSpPr>
          <p:cNvPr id="5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5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06 </a:t>
            </a:r>
            <a:r>
              <a:rPr lang="ko-KR" altLang="en-US" sz="900">
                <a:latin typeface="맑은 고딕"/>
                <a:ea typeface="맑은 고딕"/>
              </a:rPr>
              <a:t>직사각형을 알아볼까요</a:t>
            </a:r>
          </a:p>
        </p:txBody>
      </p:sp>
      <p:pic>
        <p:nvPicPr>
          <p:cNvPr id="8197" name="그림 8196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2123728" y="2348880"/>
            <a:ext cx="2728320" cy="2425955"/>
          </a:xfrm>
          <a:prstGeom prst="rect">
            <a:avLst/>
          </a:prstGeom>
        </p:spPr>
      </p:pic>
      <p:pic>
        <p:nvPicPr>
          <p:cNvPr id="8198" name="Picture 12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4621044" y="5232982"/>
            <a:ext cx="1040273" cy="3484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199" name="타원 59"/>
          <p:cNvSpPr/>
          <p:nvPr/>
        </p:nvSpPr>
        <p:spPr>
          <a:xfrm>
            <a:off x="4536504" y="496448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i="0" spc="5">
                <a:solidFill>
                  <a:schemeClr val="bg1"/>
                </a:solidFill>
                <a:latin typeface="맑은 고딕"/>
                <a:ea typeface="맑은 고딕"/>
              </a:rPr>
              <a:t>#</a:t>
            </a:r>
            <a:r>
              <a:rPr lang="ko-KR" altLang="en-US" sz="1100" b="1" i="0" spc="5">
                <a:solidFill>
                  <a:schemeClr val="bg1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085065" y="4891483"/>
            <a:ext cx="744036" cy="3847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9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5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970" y="490003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7018371" y="1092168"/>
            <a:ext cx="21256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7"/>
              </a:rPr>
              <a:t>https://e.tsherpa.co.kr/webdata/MultiMedia/Flash/2020/curri/index.html?flashxmlnum=youblue86&amp;classa=A8-C1-31-MM-MM-04-03-06-0-0-0-0&amp;classno=MM_31_04/suh_0301_02_0006/suh_0301_02_0006_401_1.html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팝업 추가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5780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그림 84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123728" y="2348880"/>
            <a:ext cx="2728320" cy="2425955"/>
          </a:xfrm>
          <a:prstGeom prst="rect">
            <a:avLst/>
          </a:prstGeom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 firstRow="1" bandRow="1"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lvl="0" indent="0" algn="l" defTabSz="1170146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Θ Description &amp; Function</a:t>
                      </a:r>
                      <a:endParaRPr lang="ko-KR" altLang="en-US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8" name="순서도: 대체 처리 37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>
          <a:xfrm>
            <a:off x="623399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bg1"/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8</a:t>
            </a:r>
          </a:p>
        </p:txBody>
      </p:sp>
      <p:sp>
        <p:nvSpPr>
          <p:cNvPr id="40" name="순서도: 대체 처리 39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>
          <a:xfrm>
            <a:off x="571126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7</a:t>
            </a:r>
          </a:p>
        </p:txBody>
      </p:sp>
      <p:sp>
        <p:nvSpPr>
          <p:cNvPr id="42" name="순서도: 대체 처리 41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>
          <a:xfrm>
            <a:off x="517355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44" name="순서도: 대체 처리 43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>
          <a:xfrm>
            <a:off x="464165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>
          <a:xfrm>
            <a:off x="410394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>
          <a:xfrm>
            <a:off x="3569702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>
          <a:xfrm>
            <a:off x="303780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>
          <a:xfrm>
            <a:off x="250009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1</a:t>
            </a: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>
          <a:xfrm>
            <a:off x="7751762" y="115888"/>
            <a:ext cx="1392238" cy="38703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just">
              <a:spcBef>
                <a:spcPct val="0"/>
              </a:spcBef>
              <a:spcAft>
                <a:spcPct val="0"/>
              </a:spcAft>
            </a:pPr>
            <a:r>
              <a:rPr lang="en-US" altLang="ko-KR" sz="1000">
                <a:latin typeface="맑은 고딕"/>
                <a:ea typeface="맑은 고딕"/>
              </a:rPr>
              <a:t>suh_h_0301_02_0006_401_1</a:t>
            </a:r>
            <a:endParaRPr lang="ko-KR" altLang="en-US" sz="1000">
              <a:latin typeface="맑은 고딕"/>
              <a:ea typeface="맑은 고딕"/>
            </a:endParaRP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3-1	</a:t>
            </a:r>
          </a:p>
        </p:txBody>
      </p:sp>
      <p:sp>
        <p:nvSpPr>
          <p:cNvPr id="51" name="TextBox 8"/>
          <p:cNvSpPr txBox="1">
            <a:spLocks noChangeArrowheads="1"/>
          </p:cNvSpPr>
          <p:nvPr/>
        </p:nvSpPr>
        <p:spPr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2. </a:t>
            </a:r>
            <a:r>
              <a:rPr lang="ko-KR" altLang="en-US" sz="900">
                <a:latin typeface="맑은 고딕"/>
                <a:ea typeface="맑은 고딕"/>
              </a:rPr>
              <a:t>평면도형</a:t>
            </a:r>
          </a:p>
        </p:txBody>
      </p:sp>
      <p:sp>
        <p:nvSpPr>
          <p:cNvPr id="5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5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06 </a:t>
            </a:r>
            <a:r>
              <a:rPr lang="ko-KR" altLang="en-US" sz="900">
                <a:latin typeface="맑은 고딕"/>
                <a:ea typeface="맑은 고딕"/>
              </a:rPr>
              <a:t>직사각형을 알아볼까요</a:t>
            </a:r>
          </a:p>
        </p:txBody>
      </p:sp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3085065" y="4891483"/>
            <a:ext cx="744036" cy="3847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9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970" y="490003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748" y="522395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그림에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원 숫자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넣어주세요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192745" y="2636912"/>
            <a:ext cx="6667165" cy="2332174"/>
            <a:chOff x="192745" y="2636912"/>
            <a:chExt cx="6667165" cy="2332174"/>
          </a:xfrm>
        </p:grpSpPr>
        <p:sp>
          <p:nvSpPr>
            <p:cNvPr id="71" name="직사각형 70"/>
            <p:cNvSpPr/>
            <p:nvPr/>
          </p:nvSpPr>
          <p:spPr>
            <a:xfrm>
              <a:off x="192745" y="2780928"/>
              <a:ext cx="6667165" cy="21881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343012" y="2636912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  <a:endParaRPr lang="ko-KR" altLang="en-US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605779" y="4577018"/>
              <a:ext cx="45452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800" spc="-150" dirty="0" smtClean="0">
                  <a:latin typeface="맑은 고딕" pitchFamily="50" charset="-127"/>
                  <a:ea typeface="맑은 고딕" pitchFamily="50" charset="-127"/>
                </a:rPr>
                <a:t>색종이를 자르면 </a:t>
              </a:r>
              <a:r>
                <a:rPr lang="en-US" altLang="ko-KR" sz="1800" spc="-150" dirty="0" smtClean="0"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lang="ko-KR" altLang="en-US" sz="1800" spc="-150" dirty="0" smtClean="0">
                  <a:latin typeface="맑은 고딕" pitchFamily="50" charset="-127"/>
                  <a:ea typeface="맑은 고딕" pitchFamily="50" charset="-127"/>
                </a:rPr>
                <a:t>개의 직사각형이 나옵니다</a:t>
              </a:r>
              <a:r>
                <a:rPr lang="en-US" altLang="ko-KR" sz="18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sp>
        <p:nvSpPr>
          <p:cNvPr id="75" name="직각 삼각형 74"/>
          <p:cNvSpPr/>
          <p:nvPr/>
        </p:nvSpPr>
        <p:spPr>
          <a:xfrm flipH="1" flipV="1">
            <a:off x="4860032" y="4977172"/>
            <a:ext cx="195359" cy="188107"/>
          </a:xfrm>
          <a:prstGeom prst="rtTriangle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76" name="그룹 75"/>
          <p:cNvGrpSpPr/>
          <p:nvPr/>
        </p:nvGrpSpPr>
        <p:grpSpPr>
          <a:xfrm>
            <a:off x="2838914" y="2960948"/>
            <a:ext cx="1574428" cy="1529054"/>
            <a:chOff x="7210040" y="2204396"/>
            <a:chExt cx="1574428" cy="1529054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0040" y="2204396"/>
              <a:ext cx="1535560" cy="1529054"/>
            </a:xfrm>
            <a:prstGeom prst="rect">
              <a:avLst/>
            </a:prstGeom>
          </p:spPr>
        </p:pic>
        <p:sp>
          <p:nvSpPr>
            <p:cNvPr id="78" name="TextBox 77"/>
            <p:cNvSpPr txBox="1"/>
            <p:nvPr/>
          </p:nvSpPr>
          <p:spPr>
            <a:xfrm>
              <a:off x="7390940" y="2784257"/>
              <a:ext cx="3708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800" spc="-1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①</a:t>
              </a:r>
              <a:endParaRPr lang="en-US" altLang="ko-KR" sz="1800" spc="-1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172400" y="2415435"/>
              <a:ext cx="3708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800" spc="-15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②</a:t>
              </a:r>
              <a:endParaRPr lang="en-US" altLang="ko-KR" sz="1800" spc="-1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64134" y="3153589"/>
              <a:ext cx="3708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800" spc="-1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③</a:t>
              </a:r>
              <a:endParaRPr lang="en-US" altLang="ko-KR" sz="1800" spc="-1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13657" y="3161229"/>
              <a:ext cx="3708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800" spc="-15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④</a:t>
              </a:r>
              <a:endParaRPr lang="en-US" altLang="ko-KR" sz="1800" spc="-1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2" name="타원 81"/>
          <p:cNvSpPr/>
          <p:nvPr/>
        </p:nvSpPr>
        <p:spPr>
          <a:xfrm>
            <a:off x="2690645" y="298463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43"/>
          <p:cNvSpPr txBox="1"/>
          <p:nvPr/>
        </p:nvSpPr>
        <p:spPr>
          <a:xfrm>
            <a:off x="644499" y="1604119"/>
            <a:ext cx="6110881" cy="67045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9pPr>
          </a:lstStyle>
          <a:p>
            <a:pPr algn="just"/>
            <a:r>
              <a:rPr lang="ko-KR" altLang="en-US" sz="1900" spc="-137">
                <a:latin typeface="맑은 고딕"/>
                <a:ea typeface="맑은 고딕"/>
              </a:rPr>
              <a:t>점선을 따라 색종이를 자르려고 합니다. 직사각형이 모두 몇 개 나오는지 구하시오.</a:t>
            </a:r>
          </a:p>
        </p:txBody>
      </p:sp>
      <p:pic>
        <p:nvPicPr>
          <p:cNvPr id="84" name="Picture 2"/>
          <p:cNvPicPr>
            <a:picLocks noChangeAspect="1" noChangeArrowheads="1"/>
          </p:cNvPicPr>
          <p:nvPr/>
        </p:nvPicPr>
        <p:blipFill rotWithShape="1">
          <a:blip r:embed="rId7">
            <a:alphaModFix/>
            <a:lum/>
          </a:blip>
          <a:srcRect/>
          <a:stretch>
            <a:fillRect/>
          </a:stretch>
        </p:blipFill>
        <p:spPr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40882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그룹 75"/>
          <p:cNvGrpSpPr/>
          <p:nvPr/>
        </p:nvGrpSpPr>
        <p:grpSpPr>
          <a:xfrm>
            <a:off x="1227853" y="1952836"/>
            <a:ext cx="4640291" cy="2730027"/>
            <a:chOff x="71500" y="1232917"/>
            <a:chExt cx="6976166" cy="4104295"/>
          </a:xfrm>
        </p:grpSpPr>
        <p:pic>
          <p:nvPicPr>
            <p:cNvPr id="7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00" y="1232917"/>
              <a:ext cx="6958449" cy="4104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8" name="타원 77"/>
            <p:cNvSpPr/>
            <p:nvPr/>
          </p:nvSpPr>
          <p:spPr>
            <a:xfrm>
              <a:off x="204164" y="1700808"/>
              <a:ext cx="1759577" cy="89977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5117433" y="1376772"/>
              <a:ext cx="1736878" cy="756475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809737" y="1440069"/>
              <a:ext cx="2237929" cy="647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사각형의</a:t>
              </a:r>
              <a:endParaRPr lang="en-US" altLang="ko-KR" sz="11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같은 점은 무엇일까</a:t>
              </a:r>
              <a:r>
                <a:rPr lang="en-US" altLang="ko-KR" sz="110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1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1501" y="1892070"/>
              <a:ext cx="2057951" cy="657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사각형을 이용하여</a:t>
              </a:r>
              <a:endParaRPr lang="en-US" altLang="ko-KR" sz="11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로봇을 그려 봤어</a:t>
              </a:r>
              <a:r>
                <a:rPr lang="en-US" altLang="ko-KR" sz="11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1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630774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593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 위에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안에 텍스트 크기 조절하여 텍스트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1, 2, 4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고정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및 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41014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15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/>
          <p:cNvSpPr/>
          <p:nvPr/>
        </p:nvSpPr>
        <p:spPr bwMode="auto">
          <a:xfrm>
            <a:off x="1107278" y="4552179"/>
            <a:ext cx="4904882" cy="3132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사각형을 이용하여 로봇을 그렸습니다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354874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588" y="4361347"/>
            <a:ext cx="360000" cy="355000"/>
          </a:xfrm>
          <a:prstGeom prst="rect">
            <a:avLst/>
          </a:prstGeom>
        </p:spPr>
      </p:pic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4704296" y="9785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369301" y="125260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2" name="직사각형 61"/>
          <p:cNvSpPr/>
          <p:nvPr/>
        </p:nvSpPr>
        <p:spPr>
          <a:xfrm>
            <a:off x="5820588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796136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5269875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5237898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721162" y="125664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4696710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6337324" y="120498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9" name="직사각형 68"/>
          <p:cNvSpPr/>
          <p:nvPr/>
        </p:nvSpPr>
        <p:spPr bwMode="auto">
          <a:xfrm>
            <a:off x="1107277" y="4941168"/>
            <a:ext cx="4904883" cy="3132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이용한 사각형의 같은 점을 생각하고 있습니다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180" y="4797152"/>
            <a:ext cx="360000" cy="355000"/>
          </a:xfrm>
          <a:prstGeom prst="rect">
            <a:avLst/>
          </a:prstGeom>
        </p:spPr>
      </p:pic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6563372" y="50451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078" y="4290241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타원 73"/>
          <p:cNvSpPr/>
          <p:nvPr/>
        </p:nvSpPr>
        <p:spPr>
          <a:xfrm>
            <a:off x="5778344" y="41314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1079584" y="2024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68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1500" y="695549"/>
            <a:ext cx="6912768" cy="50737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4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28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위에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안에 텍스트 크기 조절하여 텍스트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1500" y="1232917"/>
            <a:ext cx="6976166" cy="4104295"/>
            <a:chOff x="71500" y="1232917"/>
            <a:chExt cx="6976166" cy="4104295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00" y="1232917"/>
              <a:ext cx="6958449" cy="4104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타원 27"/>
            <p:cNvSpPr/>
            <p:nvPr/>
          </p:nvSpPr>
          <p:spPr>
            <a:xfrm>
              <a:off x="204164" y="1700808"/>
              <a:ext cx="1759577" cy="89977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5117433" y="1376772"/>
              <a:ext cx="1736878" cy="756475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59778" y="1440069"/>
              <a:ext cx="20878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사각형의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같은 점은 무엇일까</a:t>
              </a:r>
              <a:r>
                <a:rPr lang="en-US" altLang="ko-KR" sz="160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6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501" y="1892070"/>
              <a:ext cx="20579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사각형을 이용하여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로봇을 그려 봤어</a:t>
              </a:r>
              <a:r>
                <a:rPr lang="en-US" altLang="ko-KR" sz="16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6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027357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2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)3-1-2(6</a:t>
                      </a:r>
                      <a:r>
                        <a:rPr kumimoji="0" lang="ko-KR" altLang="en-US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타원 26"/>
          <p:cNvSpPr/>
          <p:nvPr/>
        </p:nvSpPr>
        <p:spPr>
          <a:xfrm>
            <a:off x="378447" y="1060921"/>
            <a:ext cx="330455" cy="315851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61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1227853" y="1952836"/>
            <a:ext cx="4640291" cy="2730027"/>
            <a:chOff x="71500" y="1232917"/>
            <a:chExt cx="6976166" cy="4104295"/>
          </a:xfrm>
        </p:grpSpPr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00" y="1232917"/>
              <a:ext cx="6958449" cy="4104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8" name="타원 47"/>
            <p:cNvSpPr/>
            <p:nvPr/>
          </p:nvSpPr>
          <p:spPr>
            <a:xfrm>
              <a:off x="204164" y="1700808"/>
              <a:ext cx="1759577" cy="89977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>
              <a:off x="5117433" y="1376772"/>
              <a:ext cx="1736878" cy="756475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809737" y="1440069"/>
              <a:ext cx="2237929" cy="647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사각형의</a:t>
              </a:r>
              <a:endParaRPr lang="en-US" altLang="ko-KR" sz="11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같은 점은 무엇일까</a:t>
              </a:r>
              <a:r>
                <a:rPr lang="en-US" altLang="ko-KR" sz="110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1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1501" y="1892070"/>
              <a:ext cx="2057951" cy="657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사각형을 이용하여</a:t>
              </a:r>
              <a:endParaRPr lang="en-US" altLang="ko-KR" sz="11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로봇을 그려 봤어</a:t>
              </a:r>
              <a:r>
                <a:rPr lang="en-US" altLang="ko-KR" sz="11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1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직사각형 61"/>
          <p:cNvSpPr/>
          <p:nvPr/>
        </p:nvSpPr>
        <p:spPr>
          <a:xfrm>
            <a:off x="6369301" y="125260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6337324" y="120498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5820588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5796136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5269875" y="125543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237898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4721162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689646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5" name="타원 54"/>
          <p:cNvSpPr/>
          <p:nvPr/>
        </p:nvSpPr>
        <p:spPr>
          <a:xfrm>
            <a:off x="5710350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2363633" y="4624639"/>
            <a:ext cx="2165110" cy="38853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사각형이 있습니다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0014" y="4463907"/>
            <a:ext cx="360000" cy="355000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 bwMode="auto">
          <a:xfrm>
            <a:off x="2363634" y="5086808"/>
            <a:ext cx="2165110" cy="38853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직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각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이 있습니다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43"/>
          <p:cNvSpPr txBox="1"/>
          <p:nvPr/>
        </p:nvSpPr>
        <p:spPr>
          <a:xfrm>
            <a:off x="341014" y="1592796"/>
            <a:ext cx="4380148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로봇에는 어떤 도형이 있는지 찾아보세요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15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078" y="4290241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그림 57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020" y="5013176"/>
            <a:ext cx="360000" cy="355000"/>
          </a:xfrm>
          <a:prstGeom prst="rect">
            <a:avLst/>
          </a:prstGeom>
        </p:spPr>
      </p:pic>
      <p:graphicFrame>
        <p:nvGraphicFramePr>
          <p:cNvPr id="5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783336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15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와 빨간색 직각 표시 처음에는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확인 버튼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버튼을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69301" y="125260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337324" y="120498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820588" y="125381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796136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269875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5237898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721162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4696710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" r="33024"/>
          <a:stretch/>
        </p:blipFill>
        <p:spPr bwMode="auto">
          <a:xfrm>
            <a:off x="1439179" y="2033538"/>
            <a:ext cx="4171222" cy="3471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095" y="4861441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타원 61"/>
          <p:cNvSpPr/>
          <p:nvPr/>
        </p:nvSpPr>
        <p:spPr>
          <a:xfrm>
            <a:off x="1527397" y="2508126"/>
            <a:ext cx="1568439" cy="596838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511660" y="2576808"/>
            <a:ext cx="1646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사각형을 이용하여 로봇을 그려 봤어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 rot="5400000" flipH="1">
            <a:off x="4559520" y="3573016"/>
            <a:ext cx="156496" cy="156496"/>
            <a:chOff x="647552" y="1844824"/>
            <a:chExt cx="252040" cy="252040"/>
          </a:xfrm>
          <a:effectLst>
            <a:glow>
              <a:schemeClr val="accent3">
                <a:satMod val="175000"/>
              </a:schemeClr>
            </a:glow>
          </a:effectLst>
        </p:grpSpPr>
        <p:cxnSp>
          <p:nvCxnSpPr>
            <p:cNvPr id="65" name="직선 연결선 64"/>
            <p:cNvCxnSpPr/>
            <p:nvPr/>
          </p:nvCxnSpPr>
          <p:spPr bwMode="auto">
            <a:xfrm>
              <a:off x="647552" y="2096852"/>
              <a:ext cx="252040" cy="0"/>
            </a:xfrm>
            <a:prstGeom prst="line">
              <a:avLst/>
            </a:prstGeom>
            <a:ln cmpd="sng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 bwMode="auto">
            <a:xfrm rot="16200000">
              <a:off x="763960" y="1970844"/>
              <a:ext cx="252040" cy="0"/>
            </a:xfrm>
            <a:prstGeom prst="line">
              <a:avLst/>
            </a:prstGeom>
            <a:ln cmpd="sng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 rot="5400000" flipH="1">
            <a:off x="4716016" y="2780928"/>
            <a:ext cx="156496" cy="156496"/>
            <a:chOff x="647552" y="1844824"/>
            <a:chExt cx="252040" cy="252040"/>
          </a:xfrm>
          <a:effectLst>
            <a:glow>
              <a:schemeClr val="accent3">
                <a:satMod val="175000"/>
              </a:schemeClr>
            </a:glow>
          </a:effectLst>
        </p:grpSpPr>
        <p:cxnSp>
          <p:nvCxnSpPr>
            <p:cNvPr id="68" name="직선 연결선 67"/>
            <p:cNvCxnSpPr/>
            <p:nvPr/>
          </p:nvCxnSpPr>
          <p:spPr bwMode="auto">
            <a:xfrm>
              <a:off x="647552" y="2096852"/>
              <a:ext cx="252040" cy="0"/>
            </a:xfrm>
            <a:prstGeom prst="line">
              <a:avLst/>
            </a:prstGeom>
            <a:ln cmpd="sng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 bwMode="auto">
            <a:xfrm rot="16200000">
              <a:off x="763960" y="1970844"/>
              <a:ext cx="252040" cy="0"/>
            </a:xfrm>
            <a:prstGeom prst="line">
              <a:avLst/>
            </a:prstGeom>
            <a:ln cmpd="sng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 rot="10800000" flipH="1">
            <a:off x="4067944" y="2780928"/>
            <a:ext cx="156496" cy="156496"/>
            <a:chOff x="647552" y="1844824"/>
            <a:chExt cx="252040" cy="252040"/>
          </a:xfrm>
          <a:effectLst>
            <a:glow>
              <a:schemeClr val="accent3">
                <a:satMod val="175000"/>
              </a:schemeClr>
            </a:glow>
          </a:effectLst>
        </p:grpSpPr>
        <p:cxnSp>
          <p:nvCxnSpPr>
            <p:cNvPr id="71" name="직선 연결선 70"/>
            <p:cNvCxnSpPr/>
            <p:nvPr/>
          </p:nvCxnSpPr>
          <p:spPr bwMode="auto">
            <a:xfrm>
              <a:off x="647552" y="2096852"/>
              <a:ext cx="252040" cy="0"/>
            </a:xfrm>
            <a:prstGeom prst="line">
              <a:avLst/>
            </a:prstGeom>
            <a:ln cmpd="sng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 bwMode="auto">
            <a:xfrm rot="16200000">
              <a:off x="763960" y="1970844"/>
              <a:ext cx="252040" cy="0"/>
            </a:xfrm>
            <a:prstGeom prst="line">
              <a:avLst/>
            </a:prstGeom>
            <a:ln cmpd="sng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73" name="그룹 72"/>
          <p:cNvGrpSpPr/>
          <p:nvPr/>
        </p:nvGrpSpPr>
        <p:grpSpPr>
          <a:xfrm rot="10800000" flipH="1">
            <a:off x="4218472" y="3573016"/>
            <a:ext cx="156496" cy="156496"/>
            <a:chOff x="647552" y="1844824"/>
            <a:chExt cx="252040" cy="252040"/>
          </a:xfrm>
          <a:effectLst>
            <a:glow>
              <a:schemeClr val="accent3">
                <a:satMod val="175000"/>
              </a:schemeClr>
            </a:glow>
          </a:effectLst>
        </p:grpSpPr>
        <p:cxnSp>
          <p:nvCxnSpPr>
            <p:cNvPr id="74" name="직선 연결선 73"/>
            <p:cNvCxnSpPr/>
            <p:nvPr/>
          </p:nvCxnSpPr>
          <p:spPr bwMode="auto">
            <a:xfrm>
              <a:off x="647552" y="2096852"/>
              <a:ext cx="252040" cy="0"/>
            </a:xfrm>
            <a:prstGeom prst="line">
              <a:avLst/>
            </a:prstGeom>
            <a:ln cmpd="sng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 bwMode="auto">
            <a:xfrm rot="16200000">
              <a:off x="763960" y="1970844"/>
              <a:ext cx="252040" cy="0"/>
            </a:xfrm>
            <a:prstGeom prst="line">
              <a:avLst/>
            </a:prstGeom>
            <a:ln cmpd="sng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 rot="16200000" flipH="1" flipV="1">
            <a:off x="4564666" y="3038473"/>
            <a:ext cx="156496" cy="156496"/>
            <a:chOff x="647552" y="1844824"/>
            <a:chExt cx="252040" cy="252040"/>
          </a:xfrm>
          <a:effectLst>
            <a:glow>
              <a:schemeClr val="accent3">
                <a:satMod val="175000"/>
              </a:schemeClr>
            </a:glow>
          </a:effectLst>
        </p:grpSpPr>
        <p:cxnSp>
          <p:nvCxnSpPr>
            <p:cNvPr id="77" name="직선 연결선 76"/>
            <p:cNvCxnSpPr/>
            <p:nvPr/>
          </p:nvCxnSpPr>
          <p:spPr bwMode="auto">
            <a:xfrm>
              <a:off x="647552" y="2096852"/>
              <a:ext cx="252040" cy="0"/>
            </a:xfrm>
            <a:prstGeom prst="line">
              <a:avLst/>
            </a:prstGeom>
            <a:ln cmpd="sng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 bwMode="auto">
            <a:xfrm rot="16200000">
              <a:off x="763960" y="1970844"/>
              <a:ext cx="252040" cy="0"/>
            </a:xfrm>
            <a:prstGeom prst="line">
              <a:avLst/>
            </a:prstGeom>
            <a:ln cmpd="sng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87" name="그룹 86"/>
          <p:cNvGrpSpPr/>
          <p:nvPr/>
        </p:nvGrpSpPr>
        <p:grpSpPr>
          <a:xfrm rot="16200000" flipH="1" flipV="1">
            <a:off x="4716016" y="2456892"/>
            <a:ext cx="156496" cy="156496"/>
            <a:chOff x="647552" y="1844824"/>
            <a:chExt cx="252040" cy="252040"/>
          </a:xfrm>
          <a:effectLst>
            <a:glow>
              <a:schemeClr val="accent3">
                <a:satMod val="175000"/>
              </a:schemeClr>
            </a:glow>
          </a:effectLst>
        </p:grpSpPr>
        <p:cxnSp>
          <p:nvCxnSpPr>
            <p:cNvPr id="88" name="직선 연결선 87"/>
            <p:cNvCxnSpPr/>
            <p:nvPr/>
          </p:nvCxnSpPr>
          <p:spPr bwMode="auto">
            <a:xfrm>
              <a:off x="647552" y="2096852"/>
              <a:ext cx="252040" cy="0"/>
            </a:xfrm>
            <a:prstGeom prst="line">
              <a:avLst/>
            </a:prstGeom>
            <a:ln cmpd="sng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 bwMode="auto">
            <a:xfrm rot="16200000">
              <a:off x="763960" y="1970844"/>
              <a:ext cx="252040" cy="0"/>
            </a:xfrm>
            <a:prstGeom prst="line">
              <a:avLst/>
            </a:prstGeom>
            <a:ln cmpd="sng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90" name="그룹 89"/>
          <p:cNvGrpSpPr/>
          <p:nvPr/>
        </p:nvGrpSpPr>
        <p:grpSpPr>
          <a:xfrm rot="10800000" flipH="1" flipV="1">
            <a:off x="4211960" y="3038473"/>
            <a:ext cx="156496" cy="156496"/>
            <a:chOff x="647552" y="1844824"/>
            <a:chExt cx="252040" cy="252040"/>
          </a:xfrm>
          <a:effectLst>
            <a:glow>
              <a:schemeClr val="accent3">
                <a:satMod val="175000"/>
              </a:schemeClr>
            </a:glow>
          </a:effectLst>
        </p:grpSpPr>
        <p:cxnSp>
          <p:nvCxnSpPr>
            <p:cNvPr id="91" name="직선 연결선 90"/>
            <p:cNvCxnSpPr/>
            <p:nvPr/>
          </p:nvCxnSpPr>
          <p:spPr bwMode="auto">
            <a:xfrm>
              <a:off x="647552" y="2096852"/>
              <a:ext cx="252040" cy="0"/>
            </a:xfrm>
            <a:prstGeom prst="line">
              <a:avLst/>
            </a:prstGeom>
            <a:ln cmpd="sng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 bwMode="auto">
            <a:xfrm rot="16200000">
              <a:off x="763960" y="1970844"/>
              <a:ext cx="252040" cy="0"/>
            </a:xfrm>
            <a:prstGeom prst="line">
              <a:avLst/>
            </a:prstGeom>
            <a:ln cmpd="sng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93" name="그룹 92"/>
          <p:cNvGrpSpPr/>
          <p:nvPr/>
        </p:nvGrpSpPr>
        <p:grpSpPr>
          <a:xfrm rot="10800000" flipH="1" flipV="1">
            <a:off x="4055464" y="2444411"/>
            <a:ext cx="156496" cy="156496"/>
            <a:chOff x="647552" y="1844824"/>
            <a:chExt cx="252040" cy="252040"/>
          </a:xfrm>
          <a:effectLst>
            <a:glow>
              <a:schemeClr val="accent3">
                <a:satMod val="175000"/>
              </a:schemeClr>
            </a:glow>
          </a:effectLst>
        </p:grpSpPr>
        <p:cxnSp>
          <p:nvCxnSpPr>
            <p:cNvPr id="94" name="직선 연결선 93"/>
            <p:cNvCxnSpPr/>
            <p:nvPr/>
          </p:nvCxnSpPr>
          <p:spPr bwMode="auto">
            <a:xfrm>
              <a:off x="647552" y="2096852"/>
              <a:ext cx="252040" cy="0"/>
            </a:xfrm>
            <a:prstGeom prst="line">
              <a:avLst/>
            </a:prstGeom>
            <a:ln cmpd="sng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 bwMode="auto">
            <a:xfrm rot="16200000">
              <a:off x="763960" y="1970844"/>
              <a:ext cx="252040" cy="0"/>
            </a:xfrm>
            <a:prstGeom prst="line">
              <a:avLst/>
            </a:prstGeom>
            <a:ln cmpd="sng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353" y="2366693"/>
            <a:ext cx="285461" cy="22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타원 96"/>
          <p:cNvSpPr/>
          <p:nvPr/>
        </p:nvSpPr>
        <p:spPr>
          <a:xfrm>
            <a:off x="3753990" y="223411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43"/>
          <p:cNvSpPr txBox="1"/>
          <p:nvPr/>
        </p:nvSpPr>
        <p:spPr>
          <a:xfrm>
            <a:off x="341014" y="1592796"/>
            <a:ext cx="4380148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직각을 찾아 표시해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15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783336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16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9301" y="125260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6337324" y="120498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820588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5796136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5269875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5237898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721162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4696710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43"/>
          <p:cNvSpPr txBox="1"/>
          <p:nvPr/>
        </p:nvSpPr>
        <p:spPr>
          <a:xfrm>
            <a:off x="341014" y="1592796"/>
            <a:ext cx="6536232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이용한 사각형의 같은 점은 무엇인지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15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1227853" y="1952836"/>
            <a:ext cx="4640291" cy="2730027"/>
            <a:chOff x="71500" y="1232917"/>
            <a:chExt cx="6976166" cy="4104295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00" y="1232917"/>
              <a:ext cx="6958449" cy="4104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8" name="타원 47"/>
            <p:cNvSpPr/>
            <p:nvPr/>
          </p:nvSpPr>
          <p:spPr>
            <a:xfrm>
              <a:off x="204164" y="1700808"/>
              <a:ext cx="1759577" cy="89977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5117433" y="1376772"/>
              <a:ext cx="1736878" cy="756475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809737" y="1440069"/>
              <a:ext cx="2237929" cy="647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사각형의</a:t>
              </a:r>
              <a:endParaRPr lang="en-US" altLang="ko-KR" sz="11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같은 점은 무엇일까</a:t>
              </a:r>
              <a:r>
                <a:rPr lang="en-US" altLang="ko-KR" sz="110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1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1501" y="1892070"/>
              <a:ext cx="2057951" cy="657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사각형을 이용하여</a:t>
              </a:r>
              <a:endParaRPr lang="en-US" altLang="ko-KR" sz="11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로봇을 그려 봤어</a:t>
              </a:r>
              <a:r>
                <a:rPr lang="en-US" altLang="ko-KR" sz="11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1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078" y="4290241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직사각형 56"/>
          <p:cNvSpPr/>
          <p:nvPr/>
        </p:nvSpPr>
        <p:spPr bwMode="auto">
          <a:xfrm>
            <a:off x="1967343" y="4552179"/>
            <a:ext cx="3036705" cy="3132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네 각이 모두 직각입니다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7241" y="4374679"/>
            <a:ext cx="360000" cy="355000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 bwMode="auto">
          <a:xfrm>
            <a:off x="1967343" y="4941168"/>
            <a:ext cx="3032675" cy="3132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반듯한 모양의 사각형입니다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9409" y="4764152"/>
            <a:ext cx="360000" cy="355000"/>
          </a:xfrm>
          <a:prstGeom prst="rect">
            <a:avLst/>
          </a:prstGeom>
        </p:spPr>
      </p:pic>
      <p:graphicFrame>
        <p:nvGraphicFramePr>
          <p:cNvPr id="7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724278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34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2519" y="2276872"/>
            <a:ext cx="56476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분류 활동을 통해 직사각형을 알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91276" y="1485945"/>
            <a:ext cx="1640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42~43</a:t>
            </a:r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050" b="1" u="sng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익힘 </a:t>
            </a:r>
            <a:r>
              <a:rPr lang="en-US" altLang="ko-KR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34~35</a:t>
            </a:r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ko-KR" altLang="en-US" sz="1050" b="1" u="sng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243549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삼각자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칠교판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2519" y="2727672"/>
            <a:ext cx="56476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여러 가지 직사각형을 그리고 만들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286644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652519" y="3178770"/>
            <a:ext cx="56476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생활 주변에서 직사각형을 찾을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331090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43021</TotalTime>
  <Words>2243</Words>
  <Application>Microsoft Office PowerPoint</Application>
  <PresentationFormat>화면 슬라이드 쇼(4:3)</PresentationFormat>
  <Paragraphs>903</Paragraphs>
  <Slides>32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DB400SCA</cp:lastModifiedBy>
  <cp:revision>7659</cp:revision>
  <cp:lastPrinted>2021-12-20T01:30:02Z</cp:lastPrinted>
  <dcterms:created xsi:type="dcterms:W3CDTF">2008-07-15T12:19:11Z</dcterms:created>
  <dcterms:modified xsi:type="dcterms:W3CDTF">2022-01-25T00:24:38Z</dcterms:modified>
</cp:coreProperties>
</file>